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52"/>
  </p:notesMasterIdLst>
  <p:sldIdLst>
    <p:sldId id="256" r:id="rId2"/>
    <p:sldId id="275" r:id="rId3"/>
    <p:sldId id="258" r:id="rId4"/>
    <p:sldId id="274" r:id="rId5"/>
    <p:sldId id="273" r:id="rId6"/>
    <p:sldId id="259" r:id="rId7"/>
    <p:sldId id="276" r:id="rId8"/>
    <p:sldId id="260" r:id="rId9"/>
    <p:sldId id="262" r:id="rId10"/>
    <p:sldId id="261" r:id="rId11"/>
    <p:sldId id="263" r:id="rId12"/>
    <p:sldId id="265" r:id="rId13"/>
    <p:sldId id="264" r:id="rId14"/>
    <p:sldId id="266" r:id="rId15"/>
    <p:sldId id="267" r:id="rId16"/>
    <p:sldId id="284" r:id="rId17"/>
    <p:sldId id="304" r:id="rId18"/>
    <p:sldId id="285" r:id="rId19"/>
    <p:sldId id="286" r:id="rId20"/>
    <p:sldId id="272" r:id="rId21"/>
    <p:sldId id="278" r:id="rId22"/>
    <p:sldId id="290" r:id="rId23"/>
    <p:sldId id="287" r:id="rId24"/>
    <p:sldId id="279" r:id="rId25"/>
    <p:sldId id="282" r:id="rId26"/>
    <p:sldId id="288" r:id="rId27"/>
    <p:sldId id="281" r:id="rId28"/>
    <p:sldId id="289" r:id="rId29"/>
    <p:sldId id="280" r:id="rId30"/>
    <p:sldId id="291" r:id="rId31"/>
    <p:sldId id="292" r:id="rId32"/>
    <p:sldId id="293" r:id="rId33"/>
    <p:sldId id="294" r:id="rId34"/>
    <p:sldId id="295" r:id="rId35"/>
    <p:sldId id="296" r:id="rId36"/>
    <p:sldId id="298" r:id="rId37"/>
    <p:sldId id="299" r:id="rId38"/>
    <p:sldId id="301" r:id="rId39"/>
    <p:sldId id="300" r:id="rId40"/>
    <p:sldId id="297" r:id="rId41"/>
    <p:sldId id="302" r:id="rId42"/>
    <p:sldId id="303" r:id="rId43"/>
    <p:sldId id="305" r:id="rId44"/>
    <p:sldId id="306" r:id="rId45"/>
    <p:sldId id="307" r:id="rId46"/>
    <p:sldId id="311" r:id="rId47"/>
    <p:sldId id="283" r:id="rId48"/>
    <p:sldId id="308" r:id="rId49"/>
    <p:sldId id="309" r:id="rId50"/>
    <p:sldId id="31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8000"/>
    <a:srgbClr val="FFFFFF"/>
    <a:srgbClr val="38778A"/>
    <a:srgbClr val="B495C2"/>
    <a:srgbClr val="0000FF"/>
    <a:srgbClr val="154C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604" autoAdjust="0"/>
  </p:normalViewPr>
  <p:slideViewPr>
    <p:cSldViewPr snapToGrid="0">
      <p:cViewPr varScale="1">
        <p:scale>
          <a:sx n="92" d="100"/>
          <a:sy n="92" d="100"/>
        </p:scale>
        <p:origin x="11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91FA7-4F6B-4AD1-827A-8BE06B3A345F}" type="datetimeFigureOut">
              <a:rPr lang="en-US" smtClean="0"/>
              <a:t>3/3/2026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CCEA9-07DF-4567-8F9B-027644F1470D}" type="slidenum">
              <a:rPr lang="en-US" smtClean="0"/>
              <a:t>‹#›</a:t>
            </a:fld>
            <a:endParaRPr lang="en-US"/>
          </a:p>
        </p:txBody>
      </p:sp>
    </p:spTree>
    <p:extLst>
      <p:ext uri="{BB962C8B-B14F-4D97-AF65-F5344CB8AC3E}">
        <p14:creationId xmlns:p14="http://schemas.microsoft.com/office/powerpoint/2010/main" val="4277138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6CCEA9-07DF-4567-8F9B-027644F1470D}" type="slidenum">
              <a:rPr lang="en-US" smtClean="0"/>
              <a:t>1</a:t>
            </a:fld>
            <a:endParaRPr lang="en-US"/>
          </a:p>
        </p:txBody>
      </p:sp>
    </p:spTree>
    <p:extLst>
      <p:ext uri="{BB962C8B-B14F-4D97-AF65-F5344CB8AC3E}">
        <p14:creationId xmlns:p14="http://schemas.microsoft.com/office/powerpoint/2010/main" val="4187122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WCAG 2.2 Demystified (https://www.skynettechnologies.com/blog/wcag-2-2-frequently-asked-questions-guide)</a:t>
            </a:r>
          </a:p>
        </p:txBody>
      </p:sp>
      <p:sp>
        <p:nvSpPr>
          <p:cNvPr id="4" name="Slide Number Placeholder 3"/>
          <p:cNvSpPr>
            <a:spLocks noGrp="1"/>
          </p:cNvSpPr>
          <p:nvPr>
            <p:ph type="sldNum" sz="quarter" idx="5"/>
          </p:nvPr>
        </p:nvSpPr>
        <p:spPr/>
        <p:txBody>
          <a:bodyPr/>
          <a:lstStyle/>
          <a:p>
            <a:fld id="{606CCEA9-07DF-4567-8F9B-027644F1470D}" type="slidenum">
              <a:rPr lang="en-US" smtClean="0"/>
              <a:t>2</a:t>
            </a:fld>
            <a:endParaRPr lang="en-US"/>
          </a:p>
        </p:txBody>
      </p:sp>
    </p:spTree>
    <p:extLst>
      <p:ext uri="{BB962C8B-B14F-4D97-AF65-F5344CB8AC3E}">
        <p14:creationId xmlns:p14="http://schemas.microsoft.com/office/powerpoint/2010/main" val="251264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Understandable</a:t>
            </a:r>
          </a:p>
          <a:p>
            <a:pPr marL="171450" indent="-171450">
              <a:buFont typeface="Arial" panose="020B0604020202020204" pitchFamily="34" charset="0"/>
              <a:buChar char="•"/>
            </a:pPr>
            <a:r>
              <a:rPr lang="en-US" dirty="0"/>
              <a:t>For example: if the instructions for using a web app or story map are within an image and not written as text, some users may have no idea how to operate the application if it has complexity to it</a:t>
            </a:r>
          </a:p>
        </p:txBody>
      </p:sp>
      <p:sp>
        <p:nvSpPr>
          <p:cNvPr id="4" name="Slide Number Placeholder 3"/>
          <p:cNvSpPr>
            <a:spLocks noGrp="1"/>
          </p:cNvSpPr>
          <p:nvPr>
            <p:ph type="sldNum" sz="quarter" idx="5"/>
          </p:nvPr>
        </p:nvSpPr>
        <p:spPr/>
        <p:txBody>
          <a:bodyPr/>
          <a:lstStyle/>
          <a:p>
            <a:fld id="{606CCEA9-07DF-4567-8F9B-027644F1470D}" type="slidenum">
              <a:rPr lang="en-US" smtClean="0"/>
              <a:t>4</a:t>
            </a:fld>
            <a:endParaRPr lang="en-US"/>
          </a:p>
        </p:txBody>
      </p:sp>
    </p:spTree>
    <p:extLst>
      <p:ext uri="{BB962C8B-B14F-4D97-AF65-F5344CB8AC3E}">
        <p14:creationId xmlns:p14="http://schemas.microsoft.com/office/powerpoint/2010/main" val="4043552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6CCEA9-07DF-4567-8F9B-027644F1470D}" type="slidenum">
              <a:rPr lang="en-US" smtClean="0"/>
              <a:t>16</a:t>
            </a:fld>
            <a:endParaRPr lang="en-US"/>
          </a:p>
        </p:txBody>
      </p:sp>
    </p:spTree>
    <p:extLst>
      <p:ext uri="{BB962C8B-B14F-4D97-AF65-F5344CB8AC3E}">
        <p14:creationId xmlns:p14="http://schemas.microsoft.com/office/powerpoint/2010/main" val="889539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1C79A-A8F4-9F0F-28C5-034B84E9B4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693AD-F04F-A310-3752-FA0EF7832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8A775-DA0F-5C26-FDCA-1A5CCD507A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4D9BAB-2BAC-67C0-66C4-448D54C5AA51}"/>
              </a:ext>
            </a:extLst>
          </p:cNvPr>
          <p:cNvSpPr>
            <a:spLocks noGrp="1"/>
          </p:cNvSpPr>
          <p:nvPr>
            <p:ph type="sldNum" sz="quarter" idx="5"/>
          </p:nvPr>
        </p:nvSpPr>
        <p:spPr/>
        <p:txBody>
          <a:bodyPr/>
          <a:lstStyle/>
          <a:p>
            <a:fld id="{606CCEA9-07DF-4567-8F9B-027644F1470D}" type="slidenum">
              <a:rPr lang="en-US" smtClean="0"/>
              <a:t>17</a:t>
            </a:fld>
            <a:endParaRPr lang="en-US"/>
          </a:p>
        </p:txBody>
      </p:sp>
    </p:spTree>
    <p:extLst>
      <p:ext uri="{BB962C8B-B14F-4D97-AF65-F5344CB8AC3E}">
        <p14:creationId xmlns:p14="http://schemas.microsoft.com/office/powerpoint/2010/main" val="1211920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6CCEA9-07DF-4567-8F9B-027644F1470D}" type="slidenum">
              <a:rPr lang="en-US" smtClean="0"/>
              <a:t>18</a:t>
            </a:fld>
            <a:endParaRPr lang="en-US"/>
          </a:p>
        </p:txBody>
      </p:sp>
    </p:spTree>
    <p:extLst>
      <p:ext uri="{BB962C8B-B14F-4D97-AF65-F5344CB8AC3E}">
        <p14:creationId xmlns:p14="http://schemas.microsoft.com/office/powerpoint/2010/main" val="277398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6CCEA9-07DF-4567-8F9B-027644F1470D}" type="slidenum">
              <a:rPr lang="en-US" smtClean="0"/>
              <a:t>48</a:t>
            </a:fld>
            <a:endParaRPr lang="en-US"/>
          </a:p>
        </p:txBody>
      </p:sp>
    </p:spTree>
    <p:extLst>
      <p:ext uri="{BB962C8B-B14F-4D97-AF65-F5344CB8AC3E}">
        <p14:creationId xmlns:p14="http://schemas.microsoft.com/office/powerpoint/2010/main" val="3894174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Tuesday, March 3, 2026</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281501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Tuesday, March 3, 2026</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28652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Tuesday, March 3, 2026</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5135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Tuesday, March 3, 2026</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5790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Tuesday, March 3, 2026</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11125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Tuesday, March 3, 2026</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96052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Tuesday, March 3, 2026</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25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Tuesday, March 3, 2026</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21522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Tuesday, March 3, 2026</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32433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Tuesday, March 3, 2026</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56404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Tuesday, March 3, 2026</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25013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Tuesday, March 3, 2026</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167388210"/>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03" r:id="rId6"/>
    <p:sldLayoutId id="2147483699" r:id="rId7"/>
    <p:sldLayoutId id="2147483700" r:id="rId8"/>
    <p:sldLayoutId id="2147483701" r:id="rId9"/>
    <p:sldLayoutId id="2147483702" r:id="rId10"/>
    <p:sldLayoutId id="2147483704"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7.xml"/><Relationship Id="rId4" Type="http://schemas.openxmlformats.org/officeDocument/2006/relationships/hyperlink" Target="https://storymaps.arcgis.com/stories/02670c9018f14cfbbaef7cba5c54d45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w3.org/TR/UNDERSTANDING-WCAG20/intro.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esri.com/arcgis-blog/products/arcgis-storymaps/constituent-engagement/writing-accessible-story-map-content/" TargetMode="External"/><Relationship Id="rId2" Type="http://schemas.openxmlformats.org/officeDocument/2006/relationships/hyperlink" Target="https://storymaps.arcgis.com/stories/02670c9018f14cfbbaef7cba5c54d453" TargetMode="External"/><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hyperlink" Target="https://doc.esri.com/en/arcgis-storymaps/latest/learn/accessibility-features.html" TargetMode="External"/><Relationship Id="rId4" Type="http://schemas.openxmlformats.org/officeDocument/2006/relationships/hyperlink" Target="https://storymaps.arcgis.com/stories/c897592054964afeba3d33e4fa5bfb46"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hyperlink" Target="https://doc.arcgis.com/en/dashboards/latest/reference/accessibility-best-practices.htm" TargetMode="External"/><Relationship Id="rId7" Type="http://schemas.openxmlformats.org/officeDocument/2006/relationships/hyperlink" Target="https://community.esri.com/t5/arcgis-dashboards-questions/dashboard-accessibility-for-equitable-engagement/td-p/1344093"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community.esri.com/t5/arcgis-dashboards-blog/dashboards-that-pop-accessibility/ba-p/1536407" TargetMode="External"/><Relationship Id="rId5" Type="http://schemas.openxmlformats.org/officeDocument/2006/relationships/hyperlink" Target="https://www.esri.com/arcgis-blog/products/ops-dashboard/data-management/improving-the-accessibility-of-your-dashboard" TargetMode="External"/><Relationship Id="rId4" Type="http://schemas.openxmlformats.org/officeDocument/2006/relationships/hyperlink" Target="https://doc.arcgis.com/en/dashboards/latest/reference/accessibility-features.htm"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community.esri.com/t5/arcgis-experience-builder-blog/accessibility-best-practices-for-arcgis-experience/ba-p/1300778" TargetMode="External"/><Relationship Id="rId2" Type="http://schemas.openxmlformats.org/officeDocument/2006/relationships/hyperlink" Target="https://doc.arcgis.com/en/experience-builder/latest/get-started/accessibility.htm" TargetMode="External"/><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community.esri.com/t5/accessibility-blog/resources-for-digital-accessibility-in-arcgis/ba-p/1582411" TargetMode="External"/><Relationship Id="rId2" Type="http://schemas.openxmlformats.org/officeDocument/2006/relationships/hyperlink" Target="https://www.esri.com/training/catalog/67a23755a9503dbe04525bf7/digital-accessibility-fundamentals/" TargetMode="External"/><Relationship Id="rId1" Type="http://schemas.openxmlformats.org/officeDocument/2006/relationships/slideLayout" Target="../slideLayouts/slideLayout7.xml"/><Relationship Id="rId5" Type="http://schemas.openxmlformats.org/officeDocument/2006/relationships/image" Target="../media/image78.jpeg"/><Relationship Id="rId4" Type="http://schemas.openxmlformats.org/officeDocument/2006/relationships/hyperlink" Target="https://doc.arcgis.com/en/web-appbuilder/latest/create-apps/accessibility-support.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storymaps.arcgis.com/stories/02670c9018f14cfbbaef7cba5c54d453"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36">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AA124-4FCF-1F21-8A41-6F37832943D6}"/>
              </a:ext>
            </a:extLst>
          </p:cNvPr>
          <p:cNvSpPr>
            <a:spLocks noGrp="1"/>
          </p:cNvSpPr>
          <p:nvPr>
            <p:ph type="ctrTitle"/>
          </p:nvPr>
        </p:nvSpPr>
        <p:spPr>
          <a:xfrm>
            <a:off x="585659" y="1286694"/>
            <a:ext cx="5015638" cy="1727932"/>
          </a:xfrm>
        </p:spPr>
        <p:txBody>
          <a:bodyPr>
            <a:normAutofit/>
          </a:bodyPr>
          <a:lstStyle/>
          <a:p>
            <a:r>
              <a:rPr lang="en-US" dirty="0">
                <a:latin typeface="Arial" panose="020B0604020202020204" pitchFamily="34" charset="0"/>
                <a:cs typeface="Arial" panose="020B0604020202020204" pitchFamily="34" charset="0"/>
              </a:rPr>
              <a:t>Accessibility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 Web GIS</a:t>
            </a:r>
          </a:p>
        </p:txBody>
      </p:sp>
      <p:sp>
        <p:nvSpPr>
          <p:cNvPr id="3" name="Subtitle 2">
            <a:extLst>
              <a:ext uri="{FF2B5EF4-FFF2-40B4-BE49-F238E27FC236}">
                <a16:creationId xmlns:a16="http://schemas.microsoft.com/office/drawing/2014/main" id="{98D59E0F-6524-3CC0-6F0A-B47CBACFF315}"/>
              </a:ext>
            </a:extLst>
          </p:cNvPr>
          <p:cNvSpPr>
            <a:spLocks noGrp="1"/>
          </p:cNvSpPr>
          <p:nvPr>
            <p:ph type="subTitle" idx="1"/>
          </p:nvPr>
        </p:nvSpPr>
        <p:spPr>
          <a:xfrm>
            <a:off x="585659" y="3120257"/>
            <a:ext cx="5015638" cy="854208"/>
          </a:xfrm>
        </p:spPr>
        <p:txBody>
          <a:bodyPr>
            <a:normAutofit/>
          </a:bodyPr>
          <a:lstStyle/>
          <a:p>
            <a:pPr>
              <a:lnSpc>
                <a:spcPct val="110000"/>
              </a:lnSpc>
            </a:pPr>
            <a:r>
              <a:rPr lang="en-US" sz="2200" dirty="0">
                <a:solidFill>
                  <a:schemeClr val="tx2">
                    <a:lumMod val="90000"/>
                  </a:schemeClr>
                </a:solidFill>
              </a:rPr>
              <a:t>Crash Course on Adding Accessibility to Your GIS content Why It’s Important</a:t>
            </a:r>
          </a:p>
        </p:txBody>
      </p:sp>
      <p:grpSp>
        <p:nvGrpSpPr>
          <p:cNvPr id="1030" name="Group 138">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1031"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32"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42"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44" name="Group 143">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145"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46"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47"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4" name="Group 3">
            <a:extLst>
              <a:ext uri="{FF2B5EF4-FFF2-40B4-BE49-F238E27FC236}">
                <a16:creationId xmlns:a16="http://schemas.microsoft.com/office/drawing/2014/main" id="{1C89DDE3-4BDF-88C0-7AF0-11A952671D91}"/>
              </a:ext>
              <a:ext uri="{C183D7F6-B498-43B3-948B-1728B52AA6E4}">
                <adec:decorative xmlns:adec="http://schemas.microsoft.com/office/drawing/2017/decorative" val="1"/>
              </a:ext>
            </a:extLst>
          </p:cNvPr>
          <p:cNvGrpSpPr/>
          <p:nvPr/>
        </p:nvGrpSpPr>
        <p:grpSpPr>
          <a:xfrm>
            <a:off x="7104071" y="888822"/>
            <a:ext cx="3851951" cy="5080355"/>
            <a:chOff x="7489965" y="1211388"/>
            <a:chExt cx="3009868" cy="3786174"/>
          </a:xfrm>
        </p:grpSpPr>
        <p:pic>
          <p:nvPicPr>
            <p:cNvPr id="1026" name="Picture 2" descr="Building an accessible product : our journey so far">
              <a:extLst>
                <a:ext uri="{FF2B5EF4-FFF2-40B4-BE49-F238E27FC236}">
                  <a16:creationId xmlns:a16="http://schemas.microsoft.com/office/drawing/2014/main" id="{3E832AAF-1B22-3A2F-48BE-F6090CEAE8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9980"/>
            <a:stretch/>
          </p:blipFill>
          <p:spPr bwMode="auto">
            <a:xfrm>
              <a:off x="7489965" y="1211388"/>
              <a:ext cx="3009868" cy="1893087"/>
            </a:xfrm>
            <a:custGeom>
              <a:avLst/>
              <a:gdLst/>
              <a:ahLst/>
              <a:cxnLst/>
              <a:rect l="l" t="t" r="r" b="b"/>
              <a:pathLst>
                <a:path w="5014800" h="5409338">
                  <a:moveTo>
                    <a:pt x="0" y="0"/>
                  </a:moveTo>
                  <a:lnTo>
                    <a:pt x="5014800" y="0"/>
                  </a:lnTo>
                  <a:lnTo>
                    <a:pt x="50148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pic>
          <p:nvPicPr>
            <p:cNvPr id="25" name="Picture 2" descr="Building an accessible product : our journey so far">
              <a:extLst>
                <a:ext uri="{FF2B5EF4-FFF2-40B4-BE49-F238E27FC236}">
                  <a16:creationId xmlns:a16="http://schemas.microsoft.com/office/drawing/2014/main" id="{F1C71E54-10E5-79C4-372F-EEFE3C01EB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648"/>
            <a:stretch/>
          </p:blipFill>
          <p:spPr bwMode="auto">
            <a:xfrm>
              <a:off x="8008182" y="3104475"/>
              <a:ext cx="1973434" cy="1893087"/>
            </a:xfrm>
            <a:custGeom>
              <a:avLst/>
              <a:gdLst/>
              <a:ahLst/>
              <a:cxnLst/>
              <a:rect l="l" t="t" r="r" b="b"/>
              <a:pathLst>
                <a:path w="5014800" h="5409338">
                  <a:moveTo>
                    <a:pt x="0" y="0"/>
                  </a:moveTo>
                  <a:lnTo>
                    <a:pt x="5014800" y="0"/>
                  </a:lnTo>
                  <a:lnTo>
                    <a:pt x="50148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88B381E9-2265-7090-E921-F2C771D71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1978" y="4080096"/>
            <a:ext cx="1143000" cy="1143000"/>
          </a:xfrm>
          <a:prstGeom prst="rect">
            <a:avLst/>
          </a:prstGeom>
        </p:spPr>
      </p:pic>
    </p:spTree>
    <p:extLst>
      <p:ext uri="{BB962C8B-B14F-4D97-AF65-F5344CB8AC3E}">
        <p14:creationId xmlns:p14="http://schemas.microsoft.com/office/powerpoint/2010/main" val="393050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unformatted, run-on links across a screen">
            <a:extLst>
              <a:ext uri="{FF2B5EF4-FFF2-40B4-BE49-F238E27FC236}">
                <a16:creationId xmlns:a16="http://schemas.microsoft.com/office/drawing/2014/main" id="{247B9FE4-C1E4-5E5E-8978-260DA0CDEE53}"/>
              </a:ext>
            </a:extLst>
          </p:cNvPr>
          <p:cNvPicPr>
            <a:picLocks noChangeAspect="1"/>
          </p:cNvPicPr>
          <p:nvPr/>
        </p:nvPicPr>
        <p:blipFill>
          <a:blip r:embed="rId2"/>
          <a:stretch>
            <a:fillRect/>
          </a:stretch>
        </p:blipFill>
        <p:spPr>
          <a:xfrm>
            <a:off x="578009" y="1785448"/>
            <a:ext cx="5810920" cy="5062756"/>
          </a:xfrm>
          <a:prstGeom prst="rect">
            <a:avLst/>
          </a:prstGeom>
        </p:spPr>
      </p:pic>
      <p:pic>
        <p:nvPicPr>
          <p:cNvPr id="10" name="Picture 9" descr="Screenshot of properly formatted links ordered on a screen">
            <a:extLst>
              <a:ext uri="{FF2B5EF4-FFF2-40B4-BE49-F238E27FC236}">
                <a16:creationId xmlns:a16="http://schemas.microsoft.com/office/drawing/2014/main" id="{1CD82E18-8A47-A441-574D-9D8597BD68BF}"/>
              </a:ext>
            </a:extLst>
          </p:cNvPr>
          <p:cNvPicPr>
            <a:picLocks noChangeAspect="1"/>
          </p:cNvPicPr>
          <p:nvPr/>
        </p:nvPicPr>
        <p:blipFill>
          <a:blip r:embed="rId3"/>
          <a:stretch>
            <a:fillRect/>
          </a:stretch>
        </p:blipFill>
        <p:spPr>
          <a:xfrm>
            <a:off x="7147420" y="1775652"/>
            <a:ext cx="4145453" cy="5072552"/>
          </a:xfrm>
          <a:prstGeom prst="rect">
            <a:avLst/>
          </a:prstGeom>
        </p:spPr>
      </p:pic>
      <p:sp>
        <p:nvSpPr>
          <p:cNvPr id="11" name="Title 1">
            <a:extLst>
              <a:ext uri="{FF2B5EF4-FFF2-40B4-BE49-F238E27FC236}">
                <a16:creationId xmlns:a16="http://schemas.microsoft.com/office/drawing/2014/main" id="{B0038DDD-6E5B-0FD7-3E3A-145CAA11E755}"/>
              </a:ext>
            </a:extLst>
          </p:cNvPr>
          <p:cNvSpPr txBox="1">
            <a:spLocks/>
          </p:cNvSpPr>
          <p:nvPr/>
        </p:nvSpPr>
        <p:spPr>
          <a:xfrm>
            <a:off x="1490357" y="1214819"/>
            <a:ext cx="3986224" cy="915985"/>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algn="ctr"/>
            <a:r>
              <a:rPr lang="en-US" sz="2400" dirty="0">
                <a:latin typeface="+mn-lt"/>
              </a:rPr>
              <a:t>Original</a:t>
            </a:r>
          </a:p>
        </p:txBody>
      </p:sp>
      <p:sp>
        <p:nvSpPr>
          <p:cNvPr id="12" name="Title 1">
            <a:extLst>
              <a:ext uri="{FF2B5EF4-FFF2-40B4-BE49-F238E27FC236}">
                <a16:creationId xmlns:a16="http://schemas.microsoft.com/office/drawing/2014/main" id="{854313DD-4901-DBD1-549E-4189C808D295}"/>
              </a:ext>
            </a:extLst>
          </p:cNvPr>
          <p:cNvSpPr txBox="1">
            <a:spLocks/>
          </p:cNvSpPr>
          <p:nvPr/>
        </p:nvSpPr>
        <p:spPr>
          <a:xfrm>
            <a:off x="7227034" y="1214818"/>
            <a:ext cx="3986224" cy="915985"/>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algn="ctr"/>
            <a:r>
              <a:rPr lang="en-US" sz="2400" dirty="0">
                <a:latin typeface="+mn-lt"/>
              </a:rPr>
              <a:t>Updated</a:t>
            </a:r>
          </a:p>
        </p:txBody>
      </p:sp>
      <p:sp>
        <p:nvSpPr>
          <p:cNvPr id="13" name="Title 1">
            <a:extLst>
              <a:ext uri="{FF2B5EF4-FFF2-40B4-BE49-F238E27FC236}">
                <a16:creationId xmlns:a16="http://schemas.microsoft.com/office/drawing/2014/main" id="{B9E50306-4A45-D563-93F8-2340B59C672D}"/>
              </a:ext>
            </a:extLst>
          </p:cNvPr>
          <p:cNvSpPr txBox="1">
            <a:spLocks/>
          </p:cNvSpPr>
          <p:nvPr/>
        </p:nvSpPr>
        <p:spPr>
          <a:xfrm>
            <a:off x="4218209" y="126156"/>
            <a:ext cx="3986224" cy="915985"/>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algn="ctr"/>
            <a:r>
              <a:rPr lang="en-US" dirty="0">
                <a:latin typeface="+mn-lt"/>
              </a:rPr>
              <a:t>Hyperlinks</a:t>
            </a:r>
          </a:p>
        </p:txBody>
      </p:sp>
      <p:cxnSp>
        <p:nvCxnSpPr>
          <p:cNvPr id="16" name="Straight Connector 15">
            <a:extLst>
              <a:ext uri="{FF2B5EF4-FFF2-40B4-BE49-F238E27FC236}">
                <a16:creationId xmlns:a16="http://schemas.microsoft.com/office/drawing/2014/main" id="{C8F256E2-D1E6-2A99-78D8-1B75692C50D6}"/>
              </a:ext>
            </a:extLst>
          </p:cNvPr>
          <p:cNvCxnSpPr/>
          <p:nvPr/>
        </p:nvCxnSpPr>
        <p:spPr>
          <a:xfrm>
            <a:off x="2910980" y="813732"/>
            <a:ext cx="63756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56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F41655-E339-2D65-8E6A-644C5FA77E01}"/>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576D7BE-1642-39BA-3F74-978CF62529E8}"/>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Color Blindness</a:t>
            </a:r>
          </a:p>
        </p:txBody>
      </p:sp>
      <p:sp>
        <p:nvSpPr>
          <p:cNvPr id="5" name="Content Placeholder 2">
            <a:extLst>
              <a:ext uri="{FF2B5EF4-FFF2-40B4-BE49-F238E27FC236}">
                <a16:creationId xmlns:a16="http://schemas.microsoft.com/office/drawing/2014/main" id="{A350521F-6BC2-7264-0A7E-4F3D40673B8A}"/>
              </a:ext>
            </a:extLst>
          </p:cNvPr>
          <p:cNvSpPr txBox="1">
            <a:spLocks/>
          </p:cNvSpPr>
          <p:nvPr/>
        </p:nvSpPr>
        <p:spPr>
          <a:xfrm>
            <a:off x="935241" y="2004249"/>
            <a:ext cx="5185851" cy="3227375"/>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Text colors</a:t>
            </a:r>
          </a:p>
          <a:p>
            <a:pPr lvl="1"/>
            <a:r>
              <a:rPr lang="en-US" dirty="0">
                <a:solidFill>
                  <a:schemeClr val="bg1">
                    <a:alpha val="58000"/>
                  </a:schemeClr>
                </a:solidFill>
                <a:latin typeface="Arial" panose="020B0604020202020204" pitchFamily="34" charset="0"/>
                <a:cs typeface="Arial" panose="020B0604020202020204" pitchFamily="34" charset="0"/>
              </a:rPr>
              <a:t>Changing the color of text against the background</a:t>
            </a:r>
          </a:p>
          <a:p>
            <a:r>
              <a:rPr lang="en-US" dirty="0">
                <a:solidFill>
                  <a:schemeClr val="bg1">
                    <a:alpha val="58000"/>
                  </a:schemeClr>
                </a:solidFill>
                <a:latin typeface="Arial" panose="020B0604020202020204" pitchFamily="34" charset="0"/>
                <a:cs typeface="Arial" panose="020B0604020202020204" pitchFamily="34" charset="0"/>
              </a:rPr>
              <a:t>Map colors</a:t>
            </a:r>
          </a:p>
          <a:p>
            <a:pPr lvl="1"/>
            <a:r>
              <a:rPr lang="en-US" dirty="0">
                <a:solidFill>
                  <a:schemeClr val="bg1">
                    <a:alpha val="58000"/>
                  </a:schemeClr>
                </a:solidFill>
                <a:latin typeface="Arial" panose="020B0604020202020204" pitchFamily="34" charset="0"/>
                <a:cs typeface="Arial" panose="020B0604020202020204" pitchFamily="34" charset="0"/>
              </a:rPr>
              <a:t>Changing the </a:t>
            </a:r>
            <a:r>
              <a:rPr lang="en-US" dirty="0" err="1">
                <a:solidFill>
                  <a:schemeClr val="bg1">
                    <a:alpha val="58000"/>
                  </a:schemeClr>
                </a:solidFill>
                <a:latin typeface="Arial" panose="020B0604020202020204" pitchFamily="34" charset="0"/>
                <a:cs typeface="Arial" panose="020B0604020202020204" pitchFamily="34" charset="0"/>
              </a:rPr>
              <a:t>basemap</a:t>
            </a:r>
            <a:r>
              <a:rPr lang="en-US" dirty="0">
                <a:solidFill>
                  <a:schemeClr val="bg1">
                    <a:alpha val="58000"/>
                  </a:schemeClr>
                </a:solidFill>
                <a:latin typeface="Arial" panose="020B0604020202020204" pitchFamily="34" charset="0"/>
                <a:cs typeface="Arial" panose="020B0604020202020204" pitchFamily="34" charset="0"/>
              </a:rPr>
              <a:t> colors</a:t>
            </a:r>
          </a:p>
          <a:p>
            <a:pPr lvl="1"/>
            <a:r>
              <a:rPr lang="en-US" dirty="0">
                <a:solidFill>
                  <a:schemeClr val="bg1">
                    <a:alpha val="58000"/>
                  </a:schemeClr>
                </a:solidFill>
                <a:latin typeface="Arial" panose="020B0604020202020204" pitchFamily="34" charset="0"/>
                <a:cs typeface="Arial" panose="020B0604020202020204" pitchFamily="34" charset="0"/>
              </a:rPr>
              <a:t>Changing the layer colors</a:t>
            </a:r>
          </a:p>
        </p:txBody>
      </p:sp>
      <p:cxnSp>
        <p:nvCxnSpPr>
          <p:cNvPr id="7" name="Straight Connector 6">
            <a:extLst>
              <a:ext uri="{FF2B5EF4-FFF2-40B4-BE49-F238E27FC236}">
                <a16:creationId xmlns:a16="http://schemas.microsoft.com/office/drawing/2014/main" id="{1229D37C-EA79-8024-1E1C-B746E4563B84}"/>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6195BA45-0162-EA05-7046-4F53A57F7E6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9228" y="502188"/>
            <a:ext cx="4041446" cy="35515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11335DC-0216-D694-37A5-98733846A1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81894" y="4761473"/>
            <a:ext cx="5303194" cy="1386701"/>
          </a:xfrm>
          <a:prstGeom prst="rect">
            <a:avLst/>
          </a:prstGeom>
        </p:spPr>
      </p:pic>
      <p:sp>
        <p:nvSpPr>
          <p:cNvPr id="9" name="TextBox 8">
            <a:extLst>
              <a:ext uri="{FF2B5EF4-FFF2-40B4-BE49-F238E27FC236}">
                <a16:creationId xmlns:a16="http://schemas.microsoft.com/office/drawing/2014/main" id="{053E5A6D-7377-0A57-B22F-BB9DCFC8B952}"/>
              </a:ext>
            </a:extLst>
          </p:cNvPr>
          <p:cNvSpPr txBox="1"/>
          <p:nvPr/>
        </p:nvSpPr>
        <p:spPr>
          <a:xfrm>
            <a:off x="343948" y="6209721"/>
            <a:ext cx="5684939" cy="261610"/>
          </a:xfrm>
          <a:prstGeom prst="rect">
            <a:avLst/>
          </a:prstGeom>
          <a:noFill/>
        </p:spPr>
        <p:txBody>
          <a:bodyPr wrap="square" rtlCol="0">
            <a:spAutoFit/>
          </a:bodyPr>
          <a:lstStyle/>
          <a:p>
            <a:r>
              <a:rPr lang="en-US" sz="1100" dirty="0">
                <a:solidFill>
                  <a:schemeClr val="bg1"/>
                </a:solidFill>
              </a:rPr>
              <a:t>Source: </a:t>
            </a:r>
            <a:r>
              <a:rPr lang="en-US" sz="1100" dirty="0">
                <a:solidFill>
                  <a:schemeClr val="bg1"/>
                </a:solidFill>
                <a:hlinkClick r:id="rId4"/>
              </a:rPr>
              <a:t>Getting Started with Accessible Storytelling</a:t>
            </a:r>
            <a:endParaRPr lang="en-US" sz="1100" dirty="0">
              <a:solidFill>
                <a:schemeClr val="bg1"/>
              </a:solidFill>
            </a:endParaRPr>
          </a:p>
        </p:txBody>
      </p:sp>
    </p:spTree>
    <p:extLst>
      <p:ext uri="{BB962C8B-B14F-4D97-AF65-F5344CB8AC3E}">
        <p14:creationId xmlns:p14="http://schemas.microsoft.com/office/powerpoint/2010/main" val="2518451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C71400-AC76-ECC7-9E71-D8FDF0EA23A8}"/>
              </a:ext>
            </a:extLst>
          </p:cNvPr>
          <p:cNvSpPr/>
          <p:nvPr/>
        </p:nvSpPr>
        <p:spPr>
          <a:xfrm>
            <a:off x="343949" y="260059"/>
            <a:ext cx="3942826"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8E62B9A-7DB4-3F22-D493-DAA67B0F299C}"/>
              </a:ext>
            </a:extLst>
          </p:cNvPr>
          <p:cNvSpPr txBox="1">
            <a:spLocks/>
          </p:cNvSpPr>
          <p:nvPr/>
        </p:nvSpPr>
        <p:spPr>
          <a:xfrm>
            <a:off x="812279" y="602422"/>
            <a:ext cx="3080213"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Text Color</a:t>
            </a:r>
          </a:p>
        </p:txBody>
      </p:sp>
      <p:cxnSp>
        <p:nvCxnSpPr>
          <p:cNvPr id="6" name="Straight Connector 5">
            <a:extLst>
              <a:ext uri="{FF2B5EF4-FFF2-40B4-BE49-F238E27FC236}">
                <a16:creationId xmlns:a16="http://schemas.microsoft.com/office/drawing/2014/main" id="{CF611D97-498A-7F4C-7BA1-BC4C6F1D4BBB}"/>
              </a:ext>
            </a:extLst>
          </p:cNvPr>
          <p:cNvCxnSpPr>
            <a:cxnSpLocks/>
          </p:cNvCxnSpPr>
          <p:nvPr/>
        </p:nvCxnSpPr>
        <p:spPr>
          <a:xfrm>
            <a:off x="720000" y="1567588"/>
            <a:ext cx="3172492"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F8BB1AC1-DDD5-917A-5A85-C5B1114D5684}"/>
              </a:ext>
            </a:extLst>
          </p:cNvPr>
          <p:cNvSpPr txBox="1">
            <a:spLocks/>
          </p:cNvSpPr>
          <p:nvPr/>
        </p:nvSpPr>
        <p:spPr>
          <a:xfrm>
            <a:off x="719999" y="1908097"/>
            <a:ext cx="3172491" cy="4165530"/>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The hyperlink color should be changed to ensure links pop out from text.</a:t>
            </a:r>
          </a:p>
        </p:txBody>
      </p:sp>
      <p:pic>
        <p:nvPicPr>
          <p:cNvPr id="3" name="Picture 2" descr="A blurb of text without the link formted">
            <a:extLst>
              <a:ext uri="{FF2B5EF4-FFF2-40B4-BE49-F238E27FC236}">
                <a16:creationId xmlns:a16="http://schemas.microsoft.com/office/drawing/2014/main" id="{44CB6C77-B11F-8000-8B21-65B185DD28E5}"/>
              </a:ext>
            </a:extLst>
          </p:cNvPr>
          <p:cNvPicPr>
            <a:picLocks noChangeAspect="1"/>
          </p:cNvPicPr>
          <p:nvPr/>
        </p:nvPicPr>
        <p:blipFill>
          <a:blip r:embed="rId2"/>
          <a:stretch>
            <a:fillRect/>
          </a:stretch>
        </p:blipFill>
        <p:spPr>
          <a:xfrm>
            <a:off x="4843437" y="1645667"/>
            <a:ext cx="7004614" cy="1078871"/>
          </a:xfrm>
          <a:prstGeom prst="rect">
            <a:avLst/>
          </a:prstGeom>
        </p:spPr>
      </p:pic>
      <p:sp>
        <p:nvSpPr>
          <p:cNvPr id="9" name="Title 1">
            <a:extLst>
              <a:ext uri="{FF2B5EF4-FFF2-40B4-BE49-F238E27FC236}">
                <a16:creationId xmlns:a16="http://schemas.microsoft.com/office/drawing/2014/main" id="{B7A0F834-9C3B-82EB-B5DF-6D673B7496E4}"/>
              </a:ext>
            </a:extLst>
          </p:cNvPr>
          <p:cNvSpPr txBox="1">
            <a:spLocks/>
          </p:cNvSpPr>
          <p:nvPr/>
        </p:nvSpPr>
        <p:spPr>
          <a:xfrm>
            <a:off x="6245818" y="955930"/>
            <a:ext cx="3986224" cy="915985"/>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algn="ctr"/>
            <a:r>
              <a:rPr lang="en-US" sz="2400" dirty="0">
                <a:latin typeface="+mn-lt"/>
              </a:rPr>
              <a:t>Original</a:t>
            </a:r>
          </a:p>
        </p:txBody>
      </p:sp>
      <p:sp>
        <p:nvSpPr>
          <p:cNvPr id="10" name="Title 1">
            <a:extLst>
              <a:ext uri="{FF2B5EF4-FFF2-40B4-BE49-F238E27FC236}">
                <a16:creationId xmlns:a16="http://schemas.microsoft.com/office/drawing/2014/main" id="{AC97A78F-0296-4E7C-4498-75BAA6ACE9EE}"/>
              </a:ext>
            </a:extLst>
          </p:cNvPr>
          <p:cNvSpPr txBox="1">
            <a:spLocks/>
          </p:cNvSpPr>
          <p:nvPr/>
        </p:nvSpPr>
        <p:spPr>
          <a:xfrm>
            <a:off x="6352632" y="3990862"/>
            <a:ext cx="3986224" cy="915985"/>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algn="ctr"/>
            <a:r>
              <a:rPr lang="en-US" sz="2400" dirty="0">
                <a:latin typeface="+mn-lt"/>
              </a:rPr>
              <a:t>Updated</a:t>
            </a:r>
          </a:p>
        </p:txBody>
      </p:sp>
      <p:pic>
        <p:nvPicPr>
          <p:cNvPr id="12" name="Picture 11" descr="A blurb of text with the link properly formatted and shaded a different color than the rest of the text">
            <a:extLst>
              <a:ext uri="{FF2B5EF4-FFF2-40B4-BE49-F238E27FC236}">
                <a16:creationId xmlns:a16="http://schemas.microsoft.com/office/drawing/2014/main" id="{47E95226-342D-D3E0-36E7-0F7DC7E207CB}"/>
              </a:ext>
            </a:extLst>
          </p:cNvPr>
          <p:cNvPicPr>
            <a:picLocks noChangeAspect="1"/>
          </p:cNvPicPr>
          <p:nvPr/>
        </p:nvPicPr>
        <p:blipFill>
          <a:blip r:embed="rId3"/>
          <a:stretch>
            <a:fillRect/>
          </a:stretch>
        </p:blipFill>
        <p:spPr>
          <a:xfrm>
            <a:off x="4763484" y="4639559"/>
            <a:ext cx="7164520" cy="807637"/>
          </a:xfrm>
          <a:prstGeom prst="rect">
            <a:avLst/>
          </a:prstGeom>
        </p:spPr>
      </p:pic>
    </p:spTree>
    <p:extLst>
      <p:ext uri="{BB962C8B-B14F-4D97-AF65-F5344CB8AC3E}">
        <p14:creationId xmlns:p14="http://schemas.microsoft.com/office/powerpoint/2010/main" val="297318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0038DDD-6E5B-0FD7-3E3A-145CAA11E755}"/>
              </a:ext>
            </a:extLst>
          </p:cNvPr>
          <p:cNvSpPr txBox="1">
            <a:spLocks/>
          </p:cNvSpPr>
          <p:nvPr/>
        </p:nvSpPr>
        <p:spPr>
          <a:xfrm>
            <a:off x="1456801" y="1467172"/>
            <a:ext cx="3986224" cy="915985"/>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algn="ctr"/>
            <a:r>
              <a:rPr lang="en-US" sz="2400" dirty="0">
                <a:latin typeface="+mn-lt"/>
              </a:rPr>
              <a:t>Original</a:t>
            </a:r>
          </a:p>
        </p:txBody>
      </p:sp>
      <p:sp>
        <p:nvSpPr>
          <p:cNvPr id="12" name="Title 1">
            <a:extLst>
              <a:ext uri="{FF2B5EF4-FFF2-40B4-BE49-F238E27FC236}">
                <a16:creationId xmlns:a16="http://schemas.microsoft.com/office/drawing/2014/main" id="{854313DD-4901-DBD1-549E-4189C808D295}"/>
              </a:ext>
            </a:extLst>
          </p:cNvPr>
          <p:cNvSpPr txBox="1">
            <a:spLocks/>
          </p:cNvSpPr>
          <p:nvPr/>
        </p:nvSpPr>
        <p:spPr>
          <a:xfrm>
            <a:off x="7277368" y="1441035"/>
            <a:ext cx="3986224" cy="915985"/>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algn="ctr"/>
            <a:r>
              <a:rPr lang="en-US" sz="2400" dirty="0">
                <a:latin typeface="+mn-lt"/>
              </a:rPr>
              <a:t>Updated</a:t>
            </a:r>
          </a:p>
        </p:txBody>
      </p:sp>
      <p:sp>
        <p:nvSpPr>
          <p:cNvPr id="13" name="Title 1">
            <a:extLst>
              <a:ext uri="{FF2B5EF4-FFF2-40B4-BE49-F238E27FC236}">
                <a16:creationId xmlns:a16="http://schemas.microsoft.com/office/drawing/2014/main" id="{B9E50306-4A45-D563-93F8-2340B59C672D}"/>
              </a:ext>
            </a:extLst>
          </p:cNvPr>
          <p:cNvSpPr txBox="1">
            <a:spLocks/>
          </p:cNvSpPr>
          <p:nvPr/>
        </p:nvSpPr>
        <p:spPr>
          <a:xfrm>
            <a:off x="3930228" y="160033"/>
            <a:ext cx="4917402" cy="915985"/>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algn="ctr"/>
            <a:r>
              <a:rPr lang="en-US" dirty="0">
                <a:latin typeface="+mn-lt"/>
              </a:rPr>
              <a:t>Map Colors</a:t>
            </a:r>
          </a:p>
        </p:txBody>
      </p:sp>
      <p:cxnSp>
        <p:nvCxnSpPr>
          <p:cNvPr id="16" name="Straight Connector 15">
            <a:extLst>
              <a:ext uri="{FF2B5EF4-FFF2-40B4-BE49-F238E27FC236}">
                <a16:creationId xmlns:a16="http://schemas.microsoft.com/office/drawing/2014/main" id="{C8F256E2-D1E6-2A99-78D8-1B75692C50D6}"/>
              </a:ext>
            </a:extLst>
          </p:cNvPr>
          <p:cNvCxnSpPr/>
          <p:nvPr/>
        </p:nvCxnSpPr>
        <p:spPr>
          <a:xfrm>
            <a:off x="3201112" y="822121"/>
            <a:ext cx="63756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map with all it's elements different shades of blue">
            <a:extLst>
              <a:ext uri="{FF2B5EF4-FFF2-40B4-BE49-F238E27FC236}">
                <a16:creationId xmlns:a16="http://schemas.microsoft.com/office/drawing/2014/main" id="{CF6C15B7-1A42-0EF8-89B4-80C4572AD21B}"/>
              </a:ext>
            </a:extLst>
          </p:cNvPr>
          <p:cNvPicPr>
            <a:picLocks noChangeAspect="1"/>
          </p:cNvPicPr>
          <p:nvPr/>
        </p:nvPicPr>
        <p:blipFill rotWithShape="1">
          <a:blip r:embed="rId2"/>
          <a:srcRect b="26034"/>
          <a:stretch/>
        </p:blipFill>
        <p:spPr>
          <a:xfrm>
            <a:off x="290132" y="2138266"/>
            <a:ext cx="5821960" cy="4719734"/>
          </a:xfrm>
          <a:prstGeom prst="rect">
            <a:avLst/>
          </a:prstGeom>
        </p:spPr>
      </p:pic>
      <p:pic>
        <p:nvPicPr>
          <p:cNvPr id="5" name="Picture 4" descr="A map with it's elements different colors">
            <a:extLst>
              <a:ext uri="{FF2B5EF4-FFF2-40B4-BE49-F238E27FC236}">
                <a16:creationId xmlns:a16="http://schemas.microsoft.com/office/drawing/2014/main" id="{1781A2A2-B94E-D442-ADDA-9C0FD26547F4}"/>
              </a:ext>
            </a:extLst>
          </p:cNvPr>
          <p:cNvPicPr>
            <a:picLocks noChangeAspect="1"/>
          </p:cNvPicPr>
          <p:nvPr/>
        </p:nvPicPr>
        <p:blipFill rotWithShape="1">
          <a:blip r:embed="rId3"/>
          <a:srcRect l="8601" b="25892"/>
          <a:stretch/>
        </p:blipFill>
        <p:spPr>
          <a:xfrm>
            <a:off x="6388927" y="2138266"/>
            <a:ext cx="5518449" cy="4719734"/>
          </a:xfrm>
          <a:prstGeom prst="rect">
            <a:avLst/>
          </a:prstGeom>
        </p:spPr>
      </p:pic>
    </p:spTree>
    <p:extLst>
      <p:ext uri="{BB962C8B-B14F-4D97-AF65-F5344CB8AC3E}">
        <p14:creationId xmlns:p14="http://schemas.microsoft.com/office/powerpoint/2010/main" val="4113754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F41655-E339-2D65-8E6A-644C5FA77E01}"/>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576D7BE-1642-39BA-3F74-978CF62529E8}"/>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Visual Impairment</a:t>
            </a:r>
          </a:p>
        </p:txBody>
      </p:sp>
      <p:sp>
        <p:nvSpPr>
          <p:cNvPr id="5" name="Content Placeholder 2">
            <a:extLst>
              <a:ext uri="{FF2B5EF4-FFF2-40B4-BE49-F238E27FC236}">
                <a16:creationId xmlns:a16="http://schemas.microsoft.com/office/drawing/2014/main" id="{A350521F-6BC2-7264-0A7E-4F3D40673B8A}"/>
              </a:ext>
            </a:extLst>
          </p:cNvPr>
          <p:cNvSpPr txBox="1">
            <a:spLocks/>
          </p:cNvSpPr>
          <p:nvPr/>
        </p:nvSpPr>
        <p:spPr>
          <a:xfrm>
            <a:off x="935241" y="2004249"/>
            <a:ext cx="5185851" cy="3227375"/>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Text font</a:t>
            </a:r>
          </a:p>
          <a:p>
            <a:pPr lvl="1"/>
            <a:r>
              <a:rPr lang="en-US" dirty="0">
                <a:solidFill>
                  <a:schemeClr val="bg1">
                    <a:alpha val="58000"/>
                  </a:schemeClr>
                </a:solidFill>
                <a:latin typeface="Arial" panose="020B0604020202020204" pitchFamily="34" charset="0"/>
                <a:cs typeface="Arial" panose="020B0604020202020204" pitchFamily="34" charset="0"/>
              </a:rPr>
              <a:t>Ensuring the text font is legible</a:t>
            </a:r>
          </a:p>
          <a:p>
            <a:pPr lvl="1"/>
            <a:r>
              <a:rPr lang="en-US" dirty="0">
                <a:solidFill>
                  <a:schemeClr val="bg1">
                    <a:alpha val="58000"/>
                  </a:schemeClr>
                </a:solidFill>
                <a:latin typeface="Arial" panose="020B0604020202020204" pitchFamily="34" charset="0"/>
                <a:cs typeface="Arial" panose="020B0604020202020204" pitchFamily="34" charset="0"/>
              </a:rPr>
              <a:t>While Serif font is more elegant and stylish, San Serif font is easier to read.</a:t>
            </a:r>
          </a:p>
          <a:p>
            <a:r>
              <a:rPr lang="en-US" dirty="0">
                <a:solidFill>
                  <a:schemeClr val="bg1">
                    <a:alpha val="58000"/>
                  </a:schemeClr>
                </a:solidFill>
                <a:latin typeface="Arial" panose="020B0604020202020204" pitchFamily="34" charset="0"/>
                <a:cs typeface="Arial" panose="020B0604020202020204" pitchFamily="34" charset="0"/>
              </a:rPr>
              <a:t>Text size</a:t>
            </a:r>
          </a:p>
          <a:p>
            <a:pPr lvl="1"/>
            <a:r>
              <a:rPr lang="en-US" dirty="0">
                <a:solidFill>
                  <a:schemeClr val="bg1">
                    <a:alpha val="58000"/>
                  </a:schemeClr>
                </a:solidFill>
                <a:latin typeface="Arial" panose="020B0604020202020204" pitchFamily="34" charset="0"/>
                <a:cs typeface="Arial" panose="020B0604020202020204" pitchFamily="34" charset="0"/>
              </a:rPr>
              <a:t>Ensuring the font is at an easily readable size</a:t>
            </a:r>
          </a:p>
        </p:txBody>
      </p:sp>
      <p:cxnSp>
        <p:nvCxnSpPr>
          <p:cNvPr id="7" name="Straight Connector 6">
            <a:extLst>
              <a:ext uri="{FF2B5EF4-FFF2-40B4-BE49-F238E27FC236}">
                <a16:creationId xmlns:a16="http://schemas.microsoft.com/office/drawing/2014/main" id="{1229D37C-EA79-8024-1E1C-B746E4563B84}"/>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CEFA31E-AA2B-7E66-6F5F-F2C92F5AF85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44802" y="619200"/>
            <a:ext cx="4727198" cy="2726847"/>
          </a:xfrm>
          <a:prstGeom prst="rect">
            <a:avLst/>
          </a:prstGeom>
        </p:spPr>
      </p:pic>
      <p:pic>
        <p:nvPicPr>
          <p:cNvPr id="8" name="Picture 7">
            <a:extLst>
              <a:ext uri="{FF2B5EF4-FFF2-40B4-BE49-F238E27FC236}">
                <a16:creationId xmlns:a16="http://schemas.microsoft.com/office/drawing/2014/main" id="{F7ABBA22-B8DD-95B3-BE50-F87D159C90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34871" y="3115870"/>
            <a:ext cx="2959088" cy="3122930"/>
          </a:xfrm>
          <a:prstGeom prst="rect">
            <a:avLst/>
          </a:prstGeom>
        </p:spPr>
      </p:pic>
    </p:spTree>
    <p:extLst>
      <p:ext uri="{BB962C8B-B14F-4D97-AF65-F5344CB8AC3E}">
        <p14:creationId xmlns:p14="http://schemas.microsoft.com/office/powerpoint/2010/main" val="3749670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0038DDD-6E5B-0FD7-3E3A-145CAA11E755}"/>
              </a:ext>
            </a:extLst>
          </p:cNvPr>
          <p:cNvSpPr txBox="1">
            <a:spLocks/>
          </p:cNvSpPr>
          <p:nvPr/>
        </p:nvSpPr>
        <p:spPr>
          <a:xfrm>
            <a:off x="2402704" y="2147860"/>
            <a:ext cx="3986224" cy="915985"/>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algn="ctr"/>
            <a:r>
              <a:rPr lang="en-US" sz="2400" dirty="0">
                <a:latin typeface="+mn-lt"/>
              </a:rPr>
              <a:t>Original</a:t>
            </a:r>
          </a:p>
        </p:txBody>
      </p:sp>
      <p:sp>
        <p:nvSpPr>
          <p:cNvPr id="12" name="Title 1">
            <a:extLst>
              <a:ext uri="{FF2B5EF4-FFF2-40B4-BE49-F238E27FC236}">
                <a16:creationId xmlns:a16="http://schemas.microsoft.com/office/drawing/2014/main" id="{854313DD-4901-DBD1-549E-4189C808D295}"/>
              </a:ext>
            </a:extLst>
          </p:cNvPr>
          <p:cNvSpPr txBox="1">
            <a:spLocks/>
          </p:cNvSpPr>
          <p:nvPr/>
        </p:nvSpPr>
        <p:spPr>
          <a:xfrm>
            <a:off x="4755865" y="4399822"/>
            <a:ext cx="3986224" cy="915985"/>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algn="ctr"/>
            <a:r>
              <a:rPr lang="en-US" sz="2400" dirty="0">
                <a:latin typeface="+mn-lt"/>
              </a:rPr>
              <a:t>Updated</a:t>
            </a:r>
          </a:p>
        </p:txBody>
      </p:sp>
      <p:sp>
        <p:nvSpPr>
          <p:cNvPr id="13" name="Title 1">
            <a:extLst>
              <a:ext uri="{FF2B5EF4-FFF2-40B4-BE49-F238E27FC236}">
                <a16:creationId xmlns:a16="http://schemas.microsoft.com/office/drawing/2014/main" id="{B9E50306-4A45-D563-93F8-2340B59C672D}"/>
              </a:ext>
            </a:extLst>
          </p:cNvPr>
          <p:cNvSpPr txBox="1">
            <a:spLocks/>
          </p:cNvSpPr>
          <p:nvPr/>
        </p:nvSpPr>
        <p:spPr>
          <a:xfrm>
            <a:off x="3146548" y="130789"/>
            <a:ext cx="4917402" cy="915985"/>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pPr algn="ctr"/>
            <a:r>
              <a:rPr lang="en-US" dirty="0">
                <a:latin typeface="+mn-lt"/>
              </a:rPr>
              <a:t>Text Size</a:t>
            </a:r>
          </a:p>
        </p:txBody>
      </p:sp>
      <p:cxnSp>
        <p:nvCxnSpPr>
          <p:cNvPr id="16" name="Straight Connector 15">
            <a:extLst>
              <a:ext uri="{FF2B5EF4-FFF2-40B4-BE49-F238E27FC236}">
                <a16:creationId xmlns:a16="http://schemas.microsoft.com/office/drawing/2014/main" id="{C8F256E2-D1E6-2A99-78D8-1B75692C50D6}"/>
              </a:ext>
            </a:extLst>
          </p:cNvPr>
          <p:cNvCxnSpPr/>
          <p:nvPr/>
        </p:nvCxnSpPr>
        <p:spPr>
          <a:xfrm>
            <a:off x="3201112" y="822121"/>
            <a:ext cx="63756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A blurb of text with very small, hard to read text size">
            <a:extLst>
              <a:ext uri="{FF2B5EF4-FFF2-40B4-BE49-F238E27FC236}">
                <a16:creationId xmlns:a16="http://schemas.microsoft.com/office/drawing/2014/main" id="{F574C7EF-85B3-9D03-EC0D-A932FFA4EAC7}"/>
              </a:ext>
            </a:extLst>
          </p:cNvPr>
          <p:cNvPicPr>
            <a:picLocks noChangeAspect="1"/>
          </p:cNvPicPr>
          <p:nvPr/>
        </p:nvPicPr>
        <p:blipFill>
          <a:blip r:embed="rId2"/>
          <a:stretch>
            <a:fillRect/>
          </a:stretch>
        </p:blipFill>
        <p:spPr>
          <a:xfrm>
            <a:off x="-48751" y="0"/>
            <a:ext cx="3498664" cy="6858000"/>
          </a:xfrm>
          <a:prstGeom prst="rect">
            <a:avLst/>
          </a:prstGeom>
        </p:spPr>
      </p:pic>
      <p:cxnSp>
        <p:nvCxnSpPr>
          <p:cNvPr id="17" name="Straight Arrow Connector 16">
            <a:extLst>
              <a:ext uri="{FF2B5EF4-FFF2-40B4-BE49-F238E27FC236}">
                <a16:creationId xmlns:a16="http://schemas.microsoft.com/office/drawing/2014/main" id="{2C6E3073-889B-47AF-E74E-3FC2C0BAA2A1}"/>
              </a:ext>
            </a:extLst>
          </p:cNvPr>
          <p:cNvCxnSpPr/>
          <p:nvPr/>
        </p:nvCxnSpPr>
        <p:spPr>
          <a:xfrm flipH="1">
            <a:off x="3581738" y="2752530"/>
            <a:ext cx="149752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E92CB69-72DA-0BBB-B5AF-2BEC6DF3B8C5}"/>
              </a:ext>
            </a:extLst>
          </p:cNvPr>
          <p:cNvCxnSpPr>
            <a:cxnSpLocks/>
          </p:cNvCxnSpPr>
          <p:nvPr/>
        </p:nvCxnSpPr>
        <p:spPr>
          <a:xfrm>
            <a:off x="6096000" y="4966996"/>
            <a:ext cx="15364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blurb of text with larger, easy to read text size">
            <a:extLst>
              <a:ext uri="{FF2B5EF4-FFF2-40B4-BE49-F238E27FC236}">
                <a16:creationId xmlns:a16="http://schemas.microsoft.com/office/drawing/2014/main" id="{063F49AC-76BC-8C4B-2615-D16B8DB0F533}"/>
              </a:ext>
            </a:extLst>
          </p:cNvPr>
          <p:cNvPicPr>
            <a:picLocks noChangeAspect="1"/>
          </p:cNvPicPr>
          <p:nvPr/>
        </p:nvPicPr>
        <p:blipFill>
          <a:blip r:embed="rId3"/>
          <a:stretch>
            <a:fillRect/>
          </a:stretch>
        </p:blipFill>
        <p:spPr>
          <a:xfrm>
            <a:off x="7822092" y="0"/>
            <a:ext cx="4369908" cy="6857998"/>
          </a:xfrm>
          <a:prstGeom prst="rect">
            <a:avLst/>
          </a:prstGeom>
        </p:spPr>
      </p:pic>
    </p:spTree>
    <p:extLst>
      <p:ext uri="{BB962C8B-B14F-4D97-AF65-F5344CB8AC3E}">
        <p14:creationId xmlns:p14="http://schemas.microsoft.com/office/powerpoint/2010/main" val="2121864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0F87E-0C04-A97D-5A93-DDF1D64A316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89BA94-4572-0D5E-16FD-06EF7D78A660}"/>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D444C4F-7120-E1FD-7A52-2904EFD669E7}"/>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WCAG 2.2</a:t>
            </a:r>
          </a:p>
        </p:txBody>
      </p:sp>
      <p:sp>
        <p:nvSpPr>
          <p:cNvPr id="5" name="Content Placeholder 2">
            <a:extLst>
              <a:ext uri="{FF2B5EF4-FFF2-40B4-BE49-F238E27FC236}">
                <a16:creationId xmlns:a16="http://schemas.microsoft.com/office/drawing/2014/main" id="{54757D91-2AEA-EEB9-DB65-19B80E601BD9}"/>
              </a:ext>
            </a:extLst>
          </p:cNvPr>
          <p:cNvSpPr txBox="1">
            <a:spLocks/>
          </p:cNvSpPr>
          <p:nvPr/>
        </p:nvSpPr>
        <p:spPr>
          <a:xfrm>
            <a:off x="823921" y="1868559"/>
            <a:ext cx="6272617" cy="4403034"/>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alpha val="58000"/>
                  </a:schemeClr>
                </a:solidFill>
                <a:latin typeface="Arial" panose="020B0604020202020204" pitchFamily="34" charset="0"/>
                <a:cs typeface="Arial" panose="020B0604020202020204" pitchFamily="34" charset="0"/>
              </a:rPr>
              <a:t>WCAG (Web Content Accessibility Guidelines) sets the standard for accessibility in online content.</a:t>
            </a:r>
          </a:p>
          <a:p>
            <a:r>
              <a:rPr lang="en-US" sz="1800" dirty="0">
                <a:solidFill>
                  <a:schemeClr val="bg1">
                    <a:alpha val="58000"/>
                  </a:schemeClr>
                </a:solidFill>
                <a:latin typeface="Arial" panose="020B0604020202020204" pitchFamily="34" charset="0"/>
                <a:cs typeface="Arial" panose="020B0604020202020204" pitchFamily="34" charset="0"/>
              </a:rPr>
              <a:t>WCAG version 2.2 will take effect in April 2026.</a:t>
            </a:r>
          </a:p>
          <a:p>
            <a:r>
              <a:rPr lang="en-US" sz="1800" dirty="0">
                <a:solidFill>
                  <a:schemeClr val="bg1">
                    <a:alpha val="58000"/>
                  </a:schemeClr>
                </a:solidFill>
                <a:latin typeface="Arial" panose="020B0604020202020204" pitchFamily="34" charset="0"/>
                <a:cs typeface="Arial" panose="020B0604020202020204" pitchFamily="34" charset="0"/>
              </a:rPr>
              <a:t>Main Changes:</a:t>
            </a:r>
          </a:p>
          <a:p>
            <a:pPr lvl="1"/>
            <a:r>
              <a:rPr lang="en-US" sz="1800" dirty="0">
                <a:solidFill>
                  <a:schemeClr val="bg1">
                    <a:alpha val="58000"/>
                  </a:schemeClr>
                </a:solidFill>
                <a:latin typeface="Arial" panose="020B0604020202020204" pitchFamily="34" charset="0"/>
                <a:cs typeface="Arial" panose="020B0604020202020204" pitchFamily="34" charset="0"/>
              </a:rPr>
              <a:t>Focus Not Obscured</a:t>
            </a:r>
          </a:p>
          <a:p>
            <a:pPr lvl="1"/>
            <a:r>
              <a:rPr lang="en-US" sz="1800" dirty="0">
                <a:solidFill>
                  <a:schemeClr val="bg1">
                    <a:alpha val="58000"/>
                  </a:schemeClr>
                </a:solidFill>
                <a:latin typeface="Arial" panose="020B0604020202020204" pitchFamily="34" charset="0"/>
                <a:cs typeface="Arial" panose="020B0604020202020204" pitchFamily="34" charset="0"/>
              </a:rPr>
              <a:t>Focus Appearance</a:t>
            </a:r>
          </a:p>
          <a:p>
            <a:pPr lvl="1"/>
            <a:r>
              <a:rPr lang="en-US" sz="1800" dirty="0">
                <a:solidFill>
                  <a:schemeClr val="bg1">
                    <a:alpha val="58000"/>
                  </a:schemeClr>
                </a:solidFill>
                <a:latin typeface="Arial" panose="020B0604020202020204" pitchFamily="34" charset="0"/>
                <a:cs typeface="Arial" panose="020B0604020202020204" pitchFamily="34" charset="0"/>
              </a:rPr>
              <a:t>Target Size</a:t>
            </a:r>
          </a:p>
          <a:p>
            <a:pPr lvl="1"/>
            <a:r>
              <a:rPr lang="en-US" sz="1800" dirty="0">
                <a:solidFill>
                  <a:schemeClr val="bg1">
                    <a:alpha val="58000"/>
                  </a:schemeClr>
                </a:solidFill>
                <a:latin typeface="Arial" panose="020B0604020202020204" pitchFamily="34" charset="0"/>
                <a:cs typeface="Arial" panose="020B0604020202020204" pitchFamily="34" charset="0"/>
              </a:rPr>
              <a:t>Consistent Help</a:t>
            </a:r>
          </a:p>
          <a:p>
            <a:pPr lvl="1"/>
            <a:r>
              <a:rPr lang="en-US" sz="1800" dirty="0">
                <a:solidFill>
                  <a:schemeClr val="bg1">
                    <a:alpha val="58000"/>
                  </a:schemeClr>
                </a:solidFill>
                <a:latin typeface="Arial" panose="020B0604020202020204" pitchFamily="34" charset="0"/>
                <a:cs typeface="Arial" panose="020B0604020202020204" pitchFamily="34" charset="0"/>
              </a:rPr>
              <a:t>Redundant Entry</a:t>
            </a:r>
          </a:p>
          <a:p>
            <a:pPr lvl="1"/>
            <a:r>
              <a:rPr lang="en-US" sz="1800" dirty="0">
                <a:solidFill>
                  <a:schemeClr val="bg1">
                    <a:alpha val="58000"/>
                  </a:schemeClr>
                </a:solidFill>
                <a:latin typeface="Arial" panose="020B0604020202020204" pitchFamily="34" charset="0"/>
                <a:cs typeface="Arial" panose="020B0604020202020204" pitchFamily="34" charset="0"/>
              </a:rPr>
              <a:t>Accessible Authentication</a:t>
            </a:r>
          </a:p>
        </p:txBody>
      </p:sp>
      <p:cxnSp>
        <p:nvCxnSpPr>
          <p:cNvPr id="7" name="Straight Connector 6">
            <a:extLst>
              <a:ext uri="{FF2B5EF4-FFF2-40B4-BE49-F238E27FC236}">
                <a16:creationId xmlns:a16="http://schemas.microsoft.com/office/drawing/2014/main" id="{4D22E459-1821-9329-68A6-175621CEB5A9}"/>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5122" name="Picture 2">
            <a:extLst>
              <a:ext uri="{FF2B5EF4-FFF2-40B4-BE49-F238E27FC236}">
                <a16:creationId xmlns:a16="http://schemas.microsoft.com/office/drawing/2014/main" id="{388310EB-92FE-D2E4-82C4-0CD783E3C494}"/>
              </a:ext>
              <a:ext uri="{C183D7F6-B498-43B3-948B-1728B52AA6E4}">
                <adec:decorative xmlns:adec="http://schemas.microsoft.com/office/drawing/2017/decorative" val="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4800" y1="48795" x2="54800" y2="48795"/>
                        <a14:foregroundMark x1="55600" y1="55622" x2="55600" y2="55622"/>
                        <a14:foregroundMark x1="50800" y1="53614" x2="50800" y2="53614"/>
                        <a14:foregroundMark x1="42133" y1="49197" x2="42133" y2="49197"/>
                        <a14:foregroundMark x1="42267" y1="47390" x2="42267" y2="47390"/>
                      </a14:backgroundRemoval>
                    </a14:imgEffect>
                  </a14:imgLayer>
                </a14:imgProps>
              </a:ext>
              <a:ext uri="{28A0092B-C50C-407E-A947-70E740481C1C}">
                <a14:useLocalDpi xmlns:a14="http://schemas.microsoft.com/office/drawing/2010/main" val="0"/>
              </a:ext>
            </a:extLst>
          </a:blip>
          <a:srcRect/>
          <a:stretch>
            <a:fillRect/>
          </a:stretch>
        </p:blipFill>
        <p:spPr bwMode="auto">
          <a:xfrm>
            <a:off x="6370375" y="2241276"/>
            <a:ext cx="550843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289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76EA1-31B3-E187-2162-905833DF28A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9AD7D10-AF81-3077-64D2-E493E99C5103}"/>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FD30F24-115B-52F2-765E-0AA8BBBB1373}"/>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WCAG 2.2</a:t>
            </a:r>
          </a:p>
        </p:txBody>
      </p:sp>
      <p:sp>
        <p:nvSpPr>
          <p:cNvPr id="5" name="Content Placeholder 2">
            <a:extLst>
              <a:ext uri="{FF2B5EF4-FFF2-40B4-BE49-F238E27FC236}">
                <a16:creationId xmlns:a16="http://schemas.microsoft.com/office/drawing/2014/main" id="{D05CBD13-E5F4-4F0A-7D43-8E331D600233}"/>
              </a:ext>
            </a:extLst>
          </p:cNvPr>
          <p:cNvSpPr txBox="1">
            <a:spLocks/>
          </p:cNvSpPr>
          <p:nvPr/>
        </p:nvSpPr>
        <p:spPr>
          <a:xfrm>
            <a:off x="833862" y="1739349"/>
            <a:ext cx="5865114" cy="4691267"/>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bg1">
                    <a:alpha val="58000"/>
                  </a:schemeClr>
                </a:solidFill>
                <a:latin typeface="Arial" panose="020B0604020202020204" pitchFamily="34" charset="0"/>
                <a:cs typeface="Arial" panose="020B0604020202020204" pitchFamily="34" charset="0"/>
              </a:rPr>
              <a:t>Focus Not Obscured</a:t>
            </a:r>
          </a:p>
          <a:p>
            <a:pPr lvl="1"/>
            <a:r>
              <a:rPr lang="en-US" sz="1600" dirty="0">
                <a:solidFill>
                  <a:schemeClr val="bg1">
                    <a:alpha val="58000"/>
                  </a:schemeClr>
                </a:solidFill>
                <a:latin typeface="Arial" panose="020B0604020202020204" pitchFamily="34" charset="0"/>
                <a:cs typeface="Arial" panose="020B0604020202020204" pitchFamily="34" charset="0"/>
              </a:rPr>
              <a:t>Floating Headers should not obscure the “focus indicators” of screen readers.</a:t>
            </a:r>
          </a:p>
          <a:p>
            <a:pPr lvl="2"/>
            <a:r>
              <a:rPr lang="en-US" sz="1600" dirty="0">
                <a:solidFill>
                  <a:schemeClr val="bg1">
                    <a:alpha val="58000"/>
                  </a:schemeClr>
                </a:solidFill>
                <a:latin typeface="Arial" panose="020B0604020202020204" pitchFamily="34" charset="0"/>
                <a:cs typeface="Arial" panose="020B0604020202020204" pitchFamily="34" charset="0"/>
              </a:rPr>
              <a:t>This tells the user of a screen reader where on the page they are reading.</a:t>
            </a:r>
          </a:p>
          <a:p>
            <a:pPr lvl="2"/>
            <a:r>
              <a:rPr lang="en-US" sz="1600" dirty="0">
                <a:solidFill>
                  <a:schemeClr val="bg1">
                    <a:alpha val="58000"/>
                  </a:schemeClr>
                </a:solidFill>
                <a:latin typeface="Arial" panose="020B0604020202020204" pitchFamily="34" charset="0"/>
                <a:cs typeface="Arial" panose="020B0604020202020204" pitchFamily="34" charset="0"/>
              </a:rPr>
              <a:t>This is primarily an issue to look out for in ArcGIS Hub and Experience Builder.</a:t>
            </a:r>
          </a:p>
          <a:p>
            <a:r>
              <a:rPr lang="en-US" sz="1600" dirty="0">
                <a:solidFill>
                  <a:schemeClr val="bg1">
                    <a:alpha val="58000"/>
                  </a:schemeClr>
                </a:solidFill>
                <a:latin typeface="Arial" panose="020B0604020202020204" pitchFamily="34" charset="0"/>
                <a:cs typeface="Arial" panose="020B0604020202020204" pitchFamily="34" charset="0"/>
              </a:rPr>
              <a:t>Focus Appearance</a:t>
            </a:r>
          </a:p>
          <a:p>
            <a:pPr lvl="1"/>
            <a:r>
              <a:rPr lang="en-US" sz="1600" dirty="0">
                <a:solidFill>
                  <a:schemeClr val="bg1">
                    <a:alpha val="58000"/>
                  </a:schemeClr>
                </a:solidFill>
                <a:latin typeface="Arial" panose="020B0604020202020204" pitchFamily="34" charset="0"/>
                <a:cs typeface="Arial" panose="020B0604020202020204" pitchFamily="34" charset="0"/>
              </a:rPr>
              <a:t>The focus indicator must have a change of contrast between focused and non-focused states (meaning easily viewable on the page) and must be at least 2 CSS pixels thick.</a:t>
            </a:r>
          </a:p>
          <a:p>
            <a:pPr lvl="1"/>
            <a:r>
              <a:rPr lang="en-US" sz="1600" dirty="0">
                <a:solidFill>
                  <a:schemeClr val="bg1">
                    <a:alpha val="58000"/>
                  </a:schemeClr>
                </a:solidFill>
                <a:latin typeface="Arial" panose="020B0604020202020204" pitchFamily="34" charset="0"/>
                <a:cs typeface="Arial" panose="020B0604020202020204" pitchFamily="34" charset="0"/>
              </a:rPr>
              <a:t>This is primarily an issue to look out for in Experience Builder.</a:t>
            </a:r>
          </a:p>
        </p:txBody>
      </p:sp>
      <p:cxnSp>
        <p:nvCxnSpPr>
          <p:cNvPr id="7" name="Straight Connector 6">
            <a:extLst>
              <a:ext uri="{FF2B5EF4-FFF2-40B4-BE49-F238E27FC236}">
                <a16:creationId xmlns:a16="http://schemas.microsoft.com/office/drawing/2014/main" id="{660B9991-EA58-C2BF-306C-5C661AC8763D}"/>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6" name="Picture 5" descr="Application&#10;&#10;AI-generated content may be incorrect.">
            <a:extLst>
              <a:ext uri="{FF2B5EF4-FFF2-40B4-BE49-F238E27FC236}">
                <a16:creationId xmlns:a16="http://schemas.microsoft.com/office/drawing/2014/main" id="{AC39EB4B-9CE0-16B7-83A9-2CE902B2073F}"/>
              </a:ext>
            </a:extLst>
          </p:cNvPr>
          <p:cNvPicPr>
            <a:picLocks noChangeAspect="1"/>
          </p:cNvPicPr>
          <p:nvPr/>
        </p:nvPicPr>
        <p:blipFill>
          <a:blip r:embed="rId3"/>
          <a:stretch>
            <a:fillRect/>
          </a:stretch>
        </p:blipFill>
        <p:spPr>
          <a:xfrm>
            <a:off x="6997148" y="2332364"/>
            <a:ext cx="4551628" cy="849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CA674676-969A-6C74-D612-44EC64E89D56}"/>
              </a:ext>
            </a:extLst>
          </p:cNvPr>
          <p:cNvSpPr txBox="1"/>
          <p:nvPr/>
        </p:nvSpPr>
        <p:spPr>
          <a:xfrm>
            <a:off x="6937513" y="3289852"/>
            <a:ext cx="4711147" cy="738664"/>
          </a:xfrm>
          <a:prstGeom prst="rect">
            <a:avLst/>
          </a:prstGeom>
          <a:noFill/>
        </p:spPr>
        <p:txBody>
          <a:bodyPr wrap="square" rtlCol="0">
            <a:spAutoFit/>
          </a:bodyPr>
          <a:lstStyle/>
          <a:p>
            <a:pPr algn="ctr"/>
            <a:r>
              <a:rPr lang="en-US" sz="1400" dirty="0">
                <a:solidFill>
                  <a:schemeClr val="bg1"/>
                </a:solidFill>
              </a:rPr>
              <a:t>The blue outline around the heading is what the screen reader is “focusing on” (what’s presently being read) in this screenshot.</a:t>
            </a:r>
          </a:p>
        </p:txBody>
      </p:sp>
      <p:grpSp>
        <p:nvGrpSpPr>
          <p:cNvPr id="14" name="Group 13">
            <a:extLst>
              <a:ext uri="{FF2B5EF4-FFF2-40B4-BE49-F238E27FC236}">
                <a16:creationId xmlns:a16="http://schemas.microsoft.com/office/drawing/2014/main" id="{E6312750-D033-FDD1-B76E-55797593790F}"/>
              </a:ext>
            </a:extLst>
          </p:cNvPr>
          <p:cNvGrpSpPr/>
          <p:nvPr/>
        </p:nvGrpSpPr>
        <p:grpSpPr>
          <a:xfrm>
            <a:off x="7782338" y="4780722"/>
            <a:ext cx="3260035" cy="974035"/>
            <a:chOff x="7782338" y="4780722"/>
            <a:chExt cx="3260035" cy="974035"/>
          </a:xfrm>
        </p:grpSpPr>
        <p:sp>
          <p:nvSpPr>
            <p:cNvPr id="3" name="Rectangle 2">
              <a:extLst>
                <a:ext uri="{FF2B5EF4-FFF2-40B4-BE49-F238E27FC236}">
                  <a16:creationId xmlns:a16="http://schemas.microsoft.com/office/drawing/2014/main" id="{596C2BBF-7263-6ECE-351F-2BD12D6A476E}"/>
                </a:ext>
              </a:extLst>
            </p:cNvPr>
            <p:cNvSpPr/>
            <p:nvPr/>
          </p:nvSpPr>
          <p:spPr>
            <a:xfrm>
              <a:off x="7782338" y="4780722"/>
              <a:ext cx="3260035" cy="974035"/>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290A66E-B802-D544-63EC-008E588B03B7}"/>
                </a:ext>
              </a:extLst>
            </p:cNvPr>
            <p:cNvSpPr txBox="1"/>
            <p:nvPr/>
          </p:nvSpPr>
          <p:spPr>
            <a:xfrm>
              <a:off x="7941364" y="5009322"/>
              <a:ext cx="2961861" cy="523220"/>
            </a:xfrm>
            <a:prstGeom prst="rect">
              <a:avLst/>
            </a:prstGeom>
            <a:noFill/>
          </p:spPr>
          <p:txBody>
            <a:bodyPr wrap="square" rtlCol="0">
              <a:spAutoFit/>
            </a:bodyPr>
            <a:lstStyle/>
            <a:p>
              <a:pPr algn="ctr"/>
              <a:r>
                <a:rPr lang="en-US" sz="1400" dirty="0">
                  <a:solidFill>
                    <a:schemeClr val="bg1"/>
                  </a:solidFill>
                </a:rPr>
                <a:t>This box perimeter is 2 CSS pixels thick.</a:t>
              </a:r>
            </a:p>
          </p:txBody>
        </p:sp>
      </p:grpSp>
    </p:spTree>
    <p:extLst>
      <p:ext uri="{BB962C8B-B14F-4D97-AF65-F5344CB8AC3E}">
        <p14:creationId xmlns:p14="http://schemas.microsoft.com/office/powerpoint/2010/main" val="2021036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B3A29-EB6B-8AE5-D452-CAE34F776A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C3467D8-782B-759B-1D29-DC4D76CFE8AC}"/>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83E68E5-4918-455B-F454-1FCBCD472A18}"/>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WCAG 2.2</a:t>
            </a:r>
          </a:p>
        </p:txBody>
      </p:sp>
      <p:sp>
        <p:nvSpPr>
          <p:cNvPr id="5" name="Content Placeholder 2">
            <a:extLst>
              <a:ext uri="{FF2B5EF4-FFF2-40B4-BE49-F238E27FC236}">
                <a16:creationId xmlns:a16="http://schemas.microsoft.com/office/drawing/2014/main" id="{ACDF263E-342A-BAF0-44A9-5FA5C6D62D2A}"/>
              </a:ext>
            </a:extLst>
          </p:cNvPr>
          <p:cNvSpPr txBox="1">
            <a:spLocks/>
          </p:cNvSpPr>
          <p:nvPr/>
        </p:nvSpPr>
        <p:spPr>
          <a:xfrm>
            <a:off x="823922" y="1808924"/>
            <a:ext cx="5865114" cy="4403034"/>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alpha val="58000"/>
                  </a:schemeClr>
                </a:solidFill>
                <a:latin typeface="Arial" panose="020B0604020202020204" pitchFamily="34" charset="0"/>
                <a:cs typeface="Arial" panose="020B0604020202020204" pitchFamily="34" charset="0"/>
              </a:rPr>
              <a:t>Target Size</a:t>
            </a:r>
          </a:p>
          <a:p>
            <a:pPr lvl="1"/>
            <a:r>
              <a:rPr lang="en-US" sz="1800" dirty="0">
                <a:solidFill>
                  <a:schemeClr val="bg1">
                    <a:alpha val="58000"/>
                  </a:schemeClr>
                </a:solidFill>
                <a:latin typeface="Arial" panose="020B0604020202020204" pitchFamily="34" charset="0"/>
                <a:cs typeface="Arial" panose="020B0604020202020204" pitchFamily="34" charset="0"/>
              </a:rPr>
              <a:t>The minimum “target” (meaning a clickable button or link) size is 24x24 CSS pixels.</a:t>
            </a:r>
          </a:p>
          <a:p>
            <a:r>
              <a:rPr lang="en-US" sz="1800" dirty="0">
                <a:solidFill>
                  <a:schemeClr val="bg1">
                    <a:alpha val="58000"/>
                  </a:schemeClr>
                </a:solidFill>
                <a:latin typeface="Arial" panose="020B0604020202020204" pitchFamily="34" charset="0"/>
                <a:cs typeface="Arial" panose="020B0604020202020204" pitchFamily="34" charset="0"/>
              </a:rPr>
              <a:t>Consistent Help</a:t>
            </a:r>
          </a:p>
          <a:p>
            <a:pPr lvl="1"/>
            <a:r>
              <a:rPr lang="en-US" sz="1800" dirty="0">
                <a:solidFill>
                  <a:schemeClr val="bg1">
                    <a:alpha val="58000"/>
                  </a:schemeClr>
                </a:solidFill>
                <a:latin typeface="Arial" panose="020B0604020202020204" pitchFamily="34" charset="0"/>
                <a:cs typeface="Arial" panose="020B0604020202020204" pitchFamily="34" charset="0"/>
              </a:rPr>
              <a:t>Users can easily find help for what they’re looking for on a site.</a:t>
            </a:r>
          </a:p>
          <a:p>
            <a:pPr lvl="1"/>
            <a:r>
              <a:rPr lang="en-US" sz="1800" dirty="0">
                <a:solidFill>
                  <a:schemeClr val="bg1">
                    <a:alpha val="58000"/>
                  </a:schemeClr>
                </a:solidFill>
                <a:latin typeface="Arial" panose="020B0604020202020204" pitchFamily="34" charset="0"/>
                <a:cs typeface="Arial" panose="020B0604020202020204" pitchFamily="34" charset="0"/>
              </a:rPr>
              <a:t>An example of this is adding an instructional “About” section to any ArcGIS applications that helps explain what the app is and how it works.</a:t>
            </a:r>
          </a:p>
        </p:txBody>
      </p:sp>
      <p:cxnSp>
        <p:nvCxnSpPr>
          <p:cNvPr id="7" name="Straight Connector 6">
            <a:extLst>
              <a:ext uri="{FF2B5EF4-FFF2-40B4-BE49-F238E27FC236}">
                <a16:creationId xmlns:a16="http://schemas.microsoft.com/office/drawing/2014/main" id="{F9CF38EF-9472-079B-32FC-0C69FD900D57}"/>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EB98C72-89BE-BD95-93B3-9DCCF2F0ECE8}"/>
              </a:ext>
            </a:extLst>
          </p:cNvPr>
          <p:cNvGrpSpPr/>
          <p:nvPr/>
        </p:nvGrpSpPr>
        <p:grpSpPr>
          <a:xfrm>
            <a:off x="7374834" y="2415209"/>
            <a:ext cx="2802836" cy="369332"/>
            <a:chOff x="6748669" y="5059017"/>
            <a:chExt cx="2802836" cy="369332"/>
          </a:xfrm>
        </p:grpSpPr>
        <p:sp>
          <p:nvSpPr>
            <p:cNvPr id="8" name="Rectangle 7">
              <a:extLst>
                <a:ext uri="{FF2B5EF4-FFF2-40B4-BE49-F238E27FC236}">
                  <a16:creationId xmlns:a16="http://schemas.microsoft.com/office/drawing/2014/main" id="{AE574A91-18E1-32D2-E872-331294EB7574}"/>
                </a:ext>
              </a:extLst>
            </p:cNvPr>
            <p:cNvSpPr/>
            <p:nvPr/>
          </p:nvSpPr>
          <p:spPr>
            <a:xfrm>
              <a:off x="9322905" y="5128590"/>
              <a:ext cx="228600" cy="228600"/>
            </a:xfrm>
            <a:prstGeom prst="rect">
              <a:avLst/>
            </a:prstGeom>
            <a:solidFill>
              <a:srgbClr val="33C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8CB223D-3113-9F41-3A30-679BDF3EE838}"/>
                </a:ext>
              </a:extLst>
            </p:cNvPr>
            <p:cNvSpPr txBox="1"/>
            <p:nvPr/>
          </p:nvSpPr>
          <p:spPr>
            <a:xfrm>
              <a:off x="6748669" y="5059017"/>
              <a:ext cx="2276061" cy="369332"/>
            </a:xfrm>
            <a:prstGeom prst="rect">
              <a:avLst/>
            </a:prstGeom>
            <a:noFill/>
          </p:spPr>
          <p:txBody>
            <a:bodyPr wrap="square" rtlCol="0">
              <a:spAutoFit/>
            </a:bodyPr>
            <a:lstStyle/>
            <a:p>
              <a:r>
                <a:rPr lang="en-US" dirty="0">
                  <a:solidFill>
                    <a:schemeClr val="bg1"/>
                  </a:solidFill>
                </a:rPr>
                <a:t>24x24 pixels size</a:t>
              </a:r>
            </a:p>
          </p:txBody>
        </p:sp>
        <p:cxnSp>
          <p:nvCxnSpPr>
            <p:cNvPr id="11" name="Straight Arrow Connector 10">
              <a:extLst>
                <a:ext uri="{FF2B5EF4-FFF2-40B4-BE49-F238E27FC236}">
                  <a16:creationId xmlns:a16="http://schemas.microsoft.com/office/drawing/2014/main" id="{8DBAF8F5-27CC-9D88-114E-9464693A92FD}"/>
                </a:ext>
              </a:extLst>
            </p:cNvPr>
            <p:cNvCxnSpPr/>
            <p:nvPr/>
          </p:nvCxnSpPr>
          <p:spPr>
            <a:xfrm>
              <a:off x="8756373" y="5257801"/>
              <a:ext cx="40750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5" name="Picture 14" descr="Graphical user interface, text, application, email&#10;&#10;AI-generated content may be incorrect.">
            <a:extLst>
              <a:ext uri="{FF2B5EF4-FFF2-40B4-BE49-F238E27FC236}">
                <a16:creationId xmlns:a16="http://schemas.microsoft.com/office/drawing/2014/main" id="{E48A9BEF-E5F1-3AC5-25EB-F38BA13B06E9}"/>
              </a:ext>
            </a:extLst>
          </p:cNvPr>
          <p:cNvPicPr>
            <a:picLocks noChangeAspect="1"/>
          </p:cNvPicPr>
          <p:nvPr/>
        </p:nvPicPr>
        <p:blipFill>
          <a:blip r:embed="rId3"/>
          <a:srcRect b="25730"/>
          <a:stretch>
            <a:fillRect/>
          </a:stretch>
        </p:blipFill>
        <p:spPr>
          <a:xfrm>
            <a:off x="7434470" y="3349486"/>
            <a:ext cx="3223604" cy="2902226"/>
          </a:xfrm>
          <a:prstGeom prst="rect">
            <a:avLst/>
          </a:prstGeom>
        </p:spPr>
      </p:pic>
    </p:spTree>
    <p:extLst>
      <p:ext uri="{BB962C8B-B14F-4D97-AF65-F5344CB8AC3E}">
        <p14:creationId xmlns:p14="http://schemas.microsoft.com/office/powerpoint/2010/main" val="4211290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15F8F-545F-B777-3D8C-304AF24AEF0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C0F5496-BAA6-7C90-0B77-CCA1C2C18BD6}"/>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72323E-DBAB-BDF8-CA62-DFF2E61EDBB6}"/>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WCAG 2.2</a:t>
            </a:r>
          </a:p>
        </p:txBody>
      </p:sp>
      <p:sp>
        <p:nvSpPr>
          <p:cNvPr id="5" name="Content Placeholder 2">
            <a:extLst>
              <a:ext uri="{FF2B5EF4-FFF2-40B4-BE49-F238E27FC236}">
                <a16:creationId xmlns:a16="http://schemas.microsoft.com/office/drawing/2014/main" id="{C5991261-9A59-81AC-6EB4-9743C43F5E36}"/>
              </a:ext>
            </a:extLst>
          </p:cNvPr>
          <p:cNvSpPr txBox="1">
            <a:spLocks/>
          </p:cNvSpPr>
          <p:nvPr/>
        </p:nvSpPr>
        <p:spPr>
          <a:xfrm>
            <a:off x="823921" y="1868559"/>
            <a:ext cx="10794922" cy="4403034"/>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alpha val="58000"/>
                  </a:schemeClr>
                </a:solidFill>
                <a:latin typeface="Arial" panose="020B0604020202020204" pitchFamily="34" charset="0"/>
                <a:cs typeface="Arial" panose="020B0604020202020204" pitchFamily="34" charset="0"/>
              </a:rPr>
              <a:t>Redundant Entry</a:t>
            </a:r>
          </a:p>
          <a:p>
            <a:pPr lvl="1"/>
            <a:r>
              <a:rPr lang="en-US" sz="1800" dirty="0">
                <a:solidFill>
                  <a:schemeClr val="bg1">
                    <a:alpha val="58000"/>
                  </a:schemeClr>
                </a:solidFill>
                <a:latin typeface="Arial" panose="020B0604020202020204" pitchFamily="34" charset="0"/>
                <a:cs typeface="Arial" panose="020B0604020202020204" pitchFamily="34" charset="0"/>
              </a:rPr>
              <a:t>Users should not have to enter the same information multiple times in a process (like filling out a form).</a:t>
            </a:r>
          </a:p>
          <a:p>
            <a:pPr lvl="1"/>
            <a:r>
              <a:rPr lang="en-US" sz="1800" dirty="0">
                <a:solidFill>
                  <a:schemeClr val="bg1">
                    <a:alpha val="58000"/>
                  </a:schemeClr>
                </a:solidFill>
                <a:latin typeface="Arial" panose="020B0604020202020204" pitchFamily="34" charset="0"/>
                <a:cs typeface="Arial" panose="020B0604020202020204" pitchFamily="34" charset="0"/>
              </a:rPr>
              <a:t>An example of this is ensuring enable auto-populating for things like Survey123 or Field Maps where applicable.</a:t>
            </a:r>
          </a:p>
          <a:p>
            <a:r>
              <a:rPr lang="en-US" sz="1800" dirty="0">
                <a:solidFill>
                  <a:schemeClr val="bg1">
                    <a:alpha val="58000"/>
                  </a:schemeClr>
                </a:solidFill>
                <a:latin typeface="Arial" panose="020B0604020202020204" pitchFamily="34" charset="0"/>
                <a:cs typeface="Arial" panose="020B0604020202020204" pitchFamily="34" charset="0"/>
              </a:rPr>
              <a:t>Accessible Authentication</a:t>
            </a:r>
          </a:p>
          <a:p>
            <a:pPr lvl="1"/>
            <a:r>
              <a:rPr lang="en-US" sz="1800" dirty="0">
                <a:solidFill>
                  <a:schemeClr val="bg1">
                    <a:alpha val="58000"/>
                  </a:schemeClr>
                </a:solidFill>
                <a:latin typeface="Arial" panose="020B0604020202020204" pitchFamily="34" charset="0"/>
                <a:cs typeface="Arial" panose="020B0604020202020204" pitchFamily="34" charset="0"/>
              </a:rPr>
              <a:t>Users can log in without solving cognitive puzzles like CAPTCHAs.</a:t>
            </a:r>
          </a:p>
          <a:p>
            <a:pPr lvl="1"/>
            <a:r>
              <a:rPr lang="en-US" sz="1800" dirty="0">
                <a:solidFill>
                  <a:schemeClr val="bg1">
                    <a:alpha val="58000"/>
                  </a:schemeClr>
                </a:solidFill>
                <a:latin typeface="Arial" panose="020B0604020202020204" pitchFamily="34" charset="0"/>
                <a:cs typeface="Arial" panose="020B0604020202020204" pitchFamily="34" charset="0"/>
              </a:rPr>
              <a:t>This applies if you’re considering adding CAPTCHA to your authentication on any ArcGIS apps.</a:t>
            </a:r>
          </a:p>
        </p:txBody>
      </p:sp>
      <p:cxnSp>
        <p:nvCxnSpPr>
          <p:cNvPr id="7" name="Straight Connector 6">
            <a:extLst>
              <a:ext uri="{FF2B5EF4-FFF2-40B4-BE49-F238E27FC236}">
                <a16:creationId xmlns:a16="http://schemas.microsoft.com/office/drawing/2014/main" id="{124316FF-F347-A222-ABDC-F4E5A0624BB0}"/>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70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F41655-E339-2D65-8E6A-644C5FA77E01}"/>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576D7BE-1642-39BA-3F74-978CF62529E8}"/>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Accessibility in Web GIS</a:t>
            </a:r>
          </a:p>
        </p:txBody>
      </p:sp>
      <p:sp>
        <p:nvSpPr>
          <p:cNvPr id="5" name="Content Placeholder 2">
            <a:extLst>
              <a:ext uri="{FF2B5EF4-FFF2-40B4-BE49-F238E27FC236}">
                <a16:creationId xmlns:a16="http://schemas.microsoft.com/office/drawing/2014/main" id="{A350521F-6BC2-7264-0A7E-4F3D40673B8A}"/>
              </a:ext>
            </a:extLst>
          </p:cNvPr>
          <p:cNvSpPr txBox="1">
            <a:spLocks/>
          </p:cNvSpPr>
          <p:nvPr/>
        </p:nvSpPr>
        <p:spPr>
          <a:xfrm>
            <a:off x="1013525" y="1749287"/>
            <a:ext cx="10476110" cy="4366285"/>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What is Accessibility?</a:t>
            </a:r>
          </a:p>
          <a:p>
            <a:pPr lvl="1"/>
            <a:r>
              <a:rPr lang="en-US" dirty="0">
                <a:solidFill>
                  <a:schemeClr val="bg1">
                    <a:alpha val="58000"/>
                  </a:schemeClr>
                </a:solidFill>
                <a:latin typeface="Arial" panose="020B0604020202020204" pitchFamily="34" charset="0"/>
                <a:cs typeface="Arial" panose="020B0604020202020204" pitchFamily="34" charset="0"/>
              </a:rPr>
              <a:t>3 Main Accessibility Points</a:t>
            </a:r>
          </a:p>
          <a:p>
            <a:pPr lvl="1"/>
            <a:r>
              <a:rPr lang="en-US" dirty="0">
                <a:solidFill>
                  <a:schemeClr val="bg1">
                    <a:alpha val="58000"/>
                  </a:schemeClr>
                </a:solidFill>
                <a:latin typeface="Arial" panose="020B0604020202020204" pitchFamily="34" charset="0"/>
                <a:cs typeface="Arial" panose="020B0604020202020204" pitchFamily="34" charset="0"/>
              </a:rPr>
              <a:t>WCAG 2.2</a:t>
            </a:r>
          </a:p>
          <a:p>
            <a:r>
              <a:rPr lang="en-US" dirty="0">
                <a:solidFill>
                  <a:schemeClr val="bg1">
                    <a:alpha val="58000"/>
                  </a:schemeClr>
                </a:solidFill>
                <a:latin typeface="Arial" panose="020B0604020202020204" pitchFamily="34" charset="0"/>
                <a:cs typeface="Arial" panose="020B0604020202020204" pitchFamily="34" charset="0"/>
              </a:rPr>
              <a:t>Accessibility Options in ArcGIS</a:t>
            </a:r>
          </a:p>
          <a:p>
            <a:pPr lvl="1"/>
            <a:r>
              <a:rPr lang="en-US" dirty="0" err="1">
                <a:solidFill>
                  <a:schemeClr val="bg1">
                    <a:alpha val="58000"/>
                  </a:schemeClr>
                </a:solidFill>
                <a:latin typeface="Arial" panose="020B0604020202020204" pitchFamily="34" charset="0"/>
                <a:cs typeface="Arial" panose="020B0604020202020204" pitchFamily="34" charset="0"/>
              </a:rPr>
              <a:t>StoryMaps</a:t>
            </a:r>
            <a:endParaRPr lang="en-US" dirty="0">
              <a:solidFill>
                <a:schemeClr val="bg1">
                  <a:alpha val="58000"/>
                </a:schemeClr>
              </a:solidFill>
              <a:latin typeface="Arial" panose="020B0604020202020204" pitchFamily="34" charset="0"/>
              <a:cs typeface="Arial" panose="020B0604020202020204" pitchFamily="34" charset="0"/>
            </a:endParaRPr>
          </a:p>
          <a:p>
            <a:pPr lvl="1"/>
            <a:r>
              <a:rPr lang="en-US" dirty="0">
                <a:solidFill>
                  <a:schemeClr val="bg1">
                    <a:alpha val="58000"/>
                  </a:schemeClr>
                </a:solidFill>
                <a:latin typeface="Arial" panose="020B0604020202020204" pitchFamily="34" charset="0"/>
                <a:cs typeface="Arial" panose="020B0604020202020204" pitchFamily="34" charset="0"/>
              </a:rPr>
              <a:t>Dashboards</a:t>
            </a:r>
          </a:p>
          <a:p>
            <a:pPr lvl="1"/>
            <a:r>
              <a:rPr lang="en-US" dirty="0">
                <a:solidFill>
                  <a:schemeClr val="bg1">
                    <a:alpha val="58000"/>
                  </a:schemeClr>
                </a:solidFill>
                <a:latin typeface="Arial" panose="020B0604020202020204" pitchFamily="34" charset="0"/>
                <a:cs typeface="Arial" panose="020B0604020202020204" pitchFamily="34" charset="0"/>
              </a:rPr>
              <a:t>Experience Builder</a:t>
            </a:r>
          </a:p>
          <a:p>
            <a:r>
              <a:rPr lang="en-US" dirty="0">
                <a:solidFill>
                  <a:schemeClr val="bg1">
                    <a:alpha val="58000"/>
                  </a:schemeClr>
                </a:solidFill>
                <a:latin typeface="Arial" panose="020B0604020202020204" pitchFamily="34" charset="0"/>
                <a:cs typeface="Arial" panose="020B0604020202020204" pitchFamily="34" charset="0"/>
              </a:rPr>
              <a:t>Tips and Tricks for Accessibility</a:t>
            </a:r>
          </a:p>
          <a:p>
            <a:endParaRPr lang="en-US" dirty="0">
              <a:solidFill>
                <a:schemeClr val="bg1">
                  <a:alpha val="58000"/>
                </a:schemeClr>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229D37C-EA79-8024-1E1C-B746E4563B84}"/>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1026" name="Picture 2" descr="WCAG 2.2 Frequently Asked Questions Guide">
            <a:extLst>
              <a:ext uri="{FF2B5EF4-FFF2-40B4-BE49-F238E27FC236}">
                <a16:creationId xmlns:a16="http://schemas.microsoft.com/office/drawing/2014/main" id="{72B75260-EF0E-B2AF-3B93-FEFE70E79E9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331227" y="1779317"/>
            <a:ext cx="4962732" cy="339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059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F41655-E339-2D65-8E6A-644C5FA77E01}"/>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576D7BE-1642-39BA-3F74-978CF62529E8}"/>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Accessibility Options in Web GIS</a:t>
            </a:r>
          </a:p>
        </p:txBody>
      </p:sp>
      <p:sp>
        <p:nvSpPr>
          <p:cNvPr id="5" name="Content Placeholder 2">
            <a:extLst>
              <a:ext uri="{FF2B5EF4-FFF2-40B4-BE49-F238E27FC236}">
                <a16:creationId xmlns:a16="http://schemas.microsoft.com/office/drawing/2014/main" id="{A350521F-6BC2-7264-0A7E-4F3D40673B8A}"/>
              </a:ext>
            </a:extLst>
          </p:cNvPr>
          <p:cNvSpPr txBox="1">
            <a:spLocks/>
          </p:cNvSpPr>
          <p:nvPr/>
        </p:nvSpPr>
        <p:spPr>
          <a:xfrm>
            <a:off x="823922" y="2155324"/>
            <a:ext cx="5185851" cy="3227375"/>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solidFill>
                  <a:schemeClr val="bg1">
                    <a:alpha val="58000"/>
                  </a:schemeClr>
                </a:solidFill>
                <a:latin typeface="Arial" panose="020B0604020202020204" pitchFamily="34" charset="0"/>
                <a:cs typeface="Arial" panose="020B0604020202020204" pitchFamily="34" charset="0"/>
              </a:rPr>
              <a:t>StoryMaps</a:t>
            </a:r>
            <a:endParaRPr lang="en-US" dirty="0">
              <a:solidFill>
                <a:schemeClr val="bg1">
                  <a:alpha val="58000"/>
                </a:schemeClr>
              </a:solidFill>
              <a:latin typeface="Arial" panose="020B0604020202020204" pitchFamily="34" charset="0"/>
              <a:cs typeface="Arial" panose="020B0604020202020204" pitchFamily="34" charset="0"/>
            </a:endParaRPr>
          </a:p>
          <a:p>
            <a:r>
              <a:rPr lang="en-US" dirty="0">
                <a:solidFill>
                  <a:schemeClr val="bg1">
                    <a:alpha val="58000"/>
                  </a:schemeClr>
                </a:solidFill>
                <a:latin typeface="Arial" panose="020B0604020202020204" pitchFamily="34" charset="0"/>
                <a:cs typeface="Arial" panose="020B0604020202020204" pitchFamily="34" charset="0"/>
              </a:rPr>
              <a:t>Dashboards</a:t>
            </a:r>
          </a:p>
          <a:p>
            <a:r>
              <a:rPr lang="en-US" dirty="0">
                <a:solidFill>
                  <a:schemeClr val="bg1">
                    <a:alpha val="58000"/>
                  </a:schemeClr>
                </a:solidFill>
                <a:latin typeface="Arial" panose="020B0604020202020204" pitchFamily="34" charset="0"/>
                <a:cs typeface="Arial" panose="020B0604020202020204" pitchFamily="34" charset="0"/>
              </a:rPr>
              <a:t>Experience Builder</a:t>
            </a:r>
          </a:p>
        </p:txBody>
      </p:sp>
      <p:cxnSp>
        <p:nvCxnSpPr>
          <p:cNvPr id="7" name="Straight Connector 6">
            <a:extLst>
              <a:ext uri="{FF2B5EF4-FFF2-40B4-BE49-F238E27FC236}">
                <a16:creationId xmlns:a16="http://schemas.microsoft.com/office/drawing/2014/main" id="{1229D37C-EA79-8024-1E1C-B746E4563B84}"/>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5B84B89-00B4-32DA-6B87-B24005A3D888}"/>
              </a:ext>
              <a:ext uri="{C183D7F6-B498-43B3-948B-1728B52AA6E4}">
                <adec:decorative xmlns:adec="http://schemas.microsoft.com/office/drawing/2017/decorative" val="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54800" y1="48795" x2="54800" y2="48795"/>
                        <a14:foregroundMark x1="55600" y1="55622" x2="55600" y2="55622"/>
                        <a14:foregroundMark x1="50800" y1="53614" x2="50800" y2="53614"/>
                        <a14:foregroundMark x1="42133" y1="49197" x2="42133" y2="49197"/>
                        <a14:foregroundMark x1="42267" y1="47390" x2="42267" y2="47390"/>
                      </a14:backgroundRemoval>
                    </a14:imgEffect>
                  </a14:imgLayer>
                </a14:imgProps>
              </a:ext>
              <a:ext uri="{28A0092B-C50C-407E-A947-70E740481C1C}">
                <a14:useLocalDpi xmlns:a14="http://schemas.microsoft.com/office/drawing/2010/main" val="0"/>
              </a:ext>
            </a:extLst>
          </a:blip>
          <a:srcRect/>
          <a:stretch>
            <a:fillRect/>
          </a:stretch>
        </p:blipFill>
        <p:spPr bwMode="auto">
          <a:xfrm>
            <a:off x="6370375" y="2241276"/>
            <a:ext cx="550843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03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C71400-AC76-ECC7-9E71-D8FDF0EA23A8}"/>
              </a:ext>
            </a:extLst>
          </p:cNvPr>
          <p:cNvSpPr/>
          <p:nvPr/>
        </p:nvSpPr>
        <p:spPr>
          <a:xfrm>
            <a:off x="343948" y="260059"/>
            <a:ext cx="11560029"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8E62B9A-7DB4-3F22-D493-DAA67B0F299C}"/>
              </a:ext>
            </a:extLst>
          </p:cNvPr>
          <p:cNvSpPr txBox="1">
            <a:spLocks/>
          </p:cNvSpPr>
          <p:nvPr/>
        </p:nvSpPr>
        <p:spPr>
          <a:xfrm>
            <a:off x="643156" y="628257"/>
            <a:ext cx="8531604"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Alternate Text and Captions in </a:t>
            </a:r>
            <a:r>
              <a:rPr lang="en-US" dirty="0" err="1">
                <a:solidFill>
                  <a:schemeClr val="bg1"/>
                </a:solidFill>
                <a:latin typeface="+mn-lt"/>
              </a:rPr>
              <a:t>StoryMaps</a:t>
            </a:r>
            <a:endParaRPr lang="en-US" dirty="0">
              <a:solidFill>
                <a:schemeClr val="bg1"/>
              </a:solidFill>
              <a:latin typeface="+mn-lt"/>
            </a:endParaRPr>
          </a:p>
        </p:txBody>
      </p:sp>
      <p:cxnSp>
        <p:nvCxnSpPr>
          <p:cNvPr id="6" name="Straight Connector 5">
            <a:extLst>
              <a:ext uri="{FF2B5EF4-FFF2-40B4-BE49-F238E27FC236}">
                <a16:creationId xmlns:a16="http://schemas.microsoft.com/office/drawing/2014/main" id="{CF611D97-498A-7F4C-7BA1-BC4C6F1D4BBB}"/>
              </a:ext>
            </a:extLst>
          </p:cNvPr>
          <p:cNvCxnSpPr>
            <a:cxnSpLocks/>
          </p:cNvCxnSpPr>
          <p:nvPr/>
        </p:nvCxnSpPr>
        <p:spPr>
          <a:xfrm>
            <a:off x="720000" y="1567588"/>
            <a:ext cx="3172492"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F8BB1AC1-DDD5-917A-5A85-C5B1114D5684}"/>
              </a:ext>
            </a:extLst>
          </p:cNvPr>
          <p:cNvSpPr txBox="1">
            <a:spLocks/>
          </p:cNvSpPr>
          <p:nvPr/>
        </p:nvSpPr>
        <p:spPr>
          <a:xfrm>
            <a:off x="671119" y="1908097"/>
            <a:ext cx="5645791" cy="4165530"/>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Over the media you insert, you will see this toolbar: </a:t>
            </a:r>
          </a:p>
          <a:p>
            <a:r>
              <a:rPr lang="en-US" dirty="0">
                <a:solidFill>
                  <a:schemeClr val="bg1">
                    <a:alpha val="58000"/>
                  </a:schemeClr>
                </a:solidFill>
                <a:latin typeface="Arial" panose="020B0604020202020204" pitchFamily="34" charset="0"/>
                <a:cs typeface="Arial" panose="020B0604020202020204" pitchFamily="34" charset="0"/>
              </a:rPr>
              <a:t>Clicking the cog opens an Image Options Window. Choosing the Properties tab lets you add Alternate Text:</a:t>
            </a:r>
          </a:p>
        </p:txBody>
      </p:sp>
      <p:pic>
        <p:nvPicPr>
          <p:cNvPr id="9" name="Picture 8">
            <a:extLst>
              <a:ext uri="{FF2B5EF4-FFF2-40B4-BE49-F238E27FC236}">
                <a16:creationId xmlns:a16="http://schemas.microsoft.com/office/drawing/2014/main" id="{3241287D-72A1-5FA5-5F51-EC10B29380CC}"/>
              </a:ext>
            </a:extLst>
          </p:cNvPr>
          <p:cNvPicPr>
            <a:picLocks noChangeAspect="1"/>
          </p:cNvPicPr>
          <p:nvPr/>
        </p:nvPicPr>
        <p:blipFill>
          <a:blip r:embed="rId2"/>
          <a:stretch>
            <a:fillRect/>
          </a:stretch>
        </p:blipFill>
        <p:spPr>
          <a:xfrm>
            <a:off x="1882324" y="2259693"/>
            <a:ext cx="847843" cy="495369"/>
          </a:xfrm>
          <a:prstGeom prst="rect">
            <a:avLst/>
          </a:prstGeom>
        </p:spPr>
      </p:pic>
      <p:pic>
        <p:nvPicPr>
          <p:cNvPr id="11" name="Picture 10">
            <a:extLst>
              <a:ext uri="{FF2B5EF4-FFF2-40B4-BE49-F238E27FC236}">
                <a16:creationId xmlns:a16="http://schemas.microsoft.com/office/drawing/2014/main" id="{6407D4C2-1BA6-E520-5AA4-1EA2BD9B5D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5249" y="3949899"/>
            <a:ext cx="3533311" cy="2302102"/>
          </a:xfrm>
          <a:prstGeom prst="rect">
            <a:avLst/>
          </a:prstGeom>
        </p:spPr>
      </p:pic>
      <p:sp>
        <p:nvSpPr>
          <p:cNvPr id="13" name="Content Placeholder 2">
            <a:extLst>
              <a:ext uri="{FF2B5EF4-FFF2-40B4-BE49-F238E27FC236}">
                <a16:creationId xmlns:a16="http://schemas.microsoft.com/office/drawing/2014/main" id="{16ABED15-5F90-A6A6-C752-1E0A8675DBC0}"/>
              </a:ext>
            </a:extLst>
          </p:cNvPr>
          <p:cNvSpPr txBox="1">
            <a:spLocks/>
          </p:cNvSpPr>
          <p:nvPr/>
        </p:nvSpPr>
        <p:spPr>
          <a:xfrm>
            <a:off x="6501468" y="1879735"/>
            <a:ext cx="5346584" cy="4165530"/>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A Captions option automatically shows up below any media you add:</a:t>
            </a:r>
          </a:p>
        </p:txBody>
      </p:sp>
      <p:pic>
        <p:nvPicPr>
          <p:cNvPr id="14" name="Picture 13">
            <a:extLst>
              <a:ext uri="{FF2B5EF4-FFF2-40B4-BE49-F238E27FC236}">
                <a16:creationId xmlns:a16="http://schemas.microsoft.com/office/drawing/2014/main" id="{823E2985-83AA-12F6-1BC3-47149CFC104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70747" y="2803863"/>
            <a:ext cx="2896004" cy="1562318"/>
          </a:xfrm>
          <a:prstGeom prst="rect">
            <a:avLst/>
          </a:prstGeom>
        </p:spPr>
      </p:pic>
      <p:pic>
        <p:nvPicPr>
          <p:cNvPr id="2050" name="Picture 2" descr="Digital Stories &amp; Presentations | ArcGIS StoryMaps">
            <a:extLst>
              <a:ext uri="{FF2B5EF4-FFF2-40B4-BE49-F238E27FC236}">
                <a16:creationId xmlns:a16="http://schemas.microsoft.com/office/drawing/2014/main" id="{26EAE889-60F4-38DA-1D2A-D109E4003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3737" y="410816"/>
            <a:ext cx="1064315" cy="10643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138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46C99-22D8-A27F-27E5-7DE1C872CE3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3EFAF75-0C38-780C-C1F8-C7E0DB493530}"/>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D36DE57-8FA6-D64A-E6A0-8D99AD8B6185}"/>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Color Blindness in </a:t>
            </a:r>
            <a:r>
              <a:rPr lang="en-US" dirty="0" err="1">
                <a:solidFill>
                  <a:schemeClr val="bg1"/>
                </a:solidFill>
                <a:latin typeface="+mn-lt"/>
              </a:rPr>
              <a:t>StoryMaps</a:t>
            </a:r>
            <a:r>
              <a:rPr lang="en-US" dirty="0">
                <a:solidFill>
                  <a:schemeClr val="bg1"/>
                </a:solidFill>
                <a:latin typeface="+mn-lt"/>
              </a:rPr>
              <a:t> </a:t>
            </a:r>
          </a:p>
        </p:txBody>
      </p:sp>
      <p:sp>
        <p:nvSpPr>
          <p:cNvPr id="5" name="Content Placeholder 2">
            <a:extLst>
              <a:ext uri="{FF2B5EF4-FFF2-40B4-BE49-F238E27FC236}">
                <a16:creationId xmlns:a16="http://schemas.microsoft.com/office/drawing/2014/main" id="{42751394-4DDC-DDF8-B8B3-75A809770190}"/>
              </a:ext>
            </a:extLst>
          </p:cNvPr>
          <p:cNvSpPr txBox="1">
            <a:spLocks/>
          </p:cNvSpPr>
          <p:nvPr/>
        </p:nvSpPr>
        <p:spPr>
          <a:xfrm>
            <a:off x="886210" y="1997765"/>
            <a:ext cx="5185851" cy="4101029"/>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You can change the color of your text within the story directly.</a:t>
            </a:r>
          </a:p>
          <a:p>
            <a:pPr lvl="1"/>
            <a:r>
              <a:rPr lang="en-US" dirty="0">
                <a:solidFill>
                  <a:schemeClr val="bg1">
                    <a:alpha val="58000"/>
                  </a:schemeClr>
                </a:solidFill>
                <a:latin typeface="Arial" panose="020B0604020202020204" pitchFamily="34" charset="0"/>
                <a:cs typeface="Arial" panose="020B0604020202020204" pitchFamily="34" charset="0"/>
              </a:rPr>
              <a:t>Highlight the chosen text and choose the color </a:t>
            </a:r>
            <a:r>
              <a:rPr lang="en-US" dirty="0" err="1">
                <a:solidFill>
                  <a:schemeClr val="bg1">
                    <a:alpha val="58000"/>
                  </a:schemeClr>
                </a:solidFill>
                <a:latin typeface="Arial" panose="020B0604020202020204" pitchFamily="34" charset="0"/>
                <a:cs typeface="Arial" panose="020B0604020202020204" pitchFamily="34" charset="0"/>
              </a:rPr>
              <a:t>pallete</a:t>
            </a:r>
            <a:r>
              <a:rPr lang="en-US" dirty="0">
                <a:solidFill>
                  <a:schemeClr val="bg1">
                    <a:alpha val="58000"/>
                  </a:schemeClr>
                </a:solidFill>
                <a:latin typeface="Arial" panose="020B0604020202020204" pitchFamily="34" charset="0"/>
                <a:cs typeface="Arial" panose="020B0604020202020204" pitchFamily="34" charset="0"/>
              </a:rPr>
              <a:t> from the tool bar.</a:t>
            </a:r>
          </a:p>
          <a:p>
            <a:pPr lvl="1"/>
            <a:r>
              <a:rPr lang="en-US" dirty="0">
                <a:solidFill>
                  <a:schemeClr val="bg1">
                    <a:alpha val="58000"/>
                  </a:schemeClr>
                </a:solidFill>
                <a:latin typeface="Arial" panose="020B0604020202020204" pitchFamily="34" charset="0"/>
                <a:cs typeface="Arial" panose="020B0604020202020204" pitchFamily="34" charset="0"/>
              </a:rPr>
              <a:t>The </a:t>
            </a:r>
            <a:r>
              <a:rPr lang="en-US" dirty="0" err="1">
                <a:solidFill>
                  <a:schemeClr val="bg1">
                    <a:alpha val="58000"/>
                  </a:schemeClr>
                </a:solidFill>
                <a:latin typeface="Arial" panose="020B0604020202020204" pitchFamily="34" charset="0"/>
                <a:cs typeface="Arial" panose="020B0604020202020204" pitchFamily="34" charset="0"/>
              </a:rPr>
              <a:t>StoryMap</a:t>
            </a:r>
            <a:r>
              <a:rPr lang="en-US" dirty="0">
                <a:solidFill>
                  <a:schemeClr val="bg1">
                    <a:alpha val="58000"/>
                  </a:schemeClr>
                </a:solidFill>
                <a:latin typeface="Arial" panose="020B0604020202020204" pitchFamily="34" charset="0"/>
                <a:cs typeface="Arial" panose="020B0604020202020204" pitchFamily="34" charset="0"/>
              </a:rPr>
              <a:t> will suggest colors that match the theme, or you can enter your own.</a:t>
            </a:r>
          </a:p>
        </p:txBody>
      </p:sp>
      <p:cxnSp>
        <p:nvCxnSpPr>
          <p:cNvPr id="7" name="Straight Connector 6">
            <a:extLst>
              <a:ext uri="{FF2B5EF4-FFF2-40B4-BE49-F238E27FC236}">
                <a16:creationId xmlns:a16="http://schemas.microsoft.com/office/drawing/2014/main" id="{1AA2C9A1-9481-8892-B60D-17FEF6296F84}"/>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8" name="Picture 7" descr="A blurb of text highlighted to allow the color to be changed via a toolbar">
            <a:extLst>
              <a:ext uri="{FF2B5EF4-FFF2-40B4-BE49-F238E27FC236}">
                <a16:creationId xmlns:a16="http://schemas.microsoft.com/office/drawing/2014/main" id="{23B6F75C-CE38-3CB1-6B22-40FED043EE04}"/>
              </a:ext>
            </a:extLst>
          </p:cNvPr>
          <p:cNvPicPr>
            <a:picLocks noChangeAspect="1"/>
          </p:cNvPicPr>
          <p:nvPr/>
        </p:nvPicPr>
        <p:blipFill>
          <a:blip r:embed="rId2"/>
          <a:stretch>
            <a:fillRect/>
          </a:stretch>
        </p:blipFill>
        <p:spPr>
          <a:xfrm>
            <a:off x="6614323" y="1685215"/>
            <a:ext cx="4667901" cy="4553585"/>
          </a:xfrm>
          <a:prstGeom prst="rect">
            <a:avLst/>
          </a:prstGeom>
        </p:spPr>
      </p:pic>
      <p:pic>
        <p:nvPicPr>
          <p:cNvPr id="3" name="Picture 2">
            <a:extLst>
              <a:ext uri="{FF2B5EF4-FFF2-40B4-BE49-F238E27FC236}">
                <a16:creationId xmlns:a16="http://schemas.microsoft.com/office/drawing/2014/main" id="{52DAC360-624F-8B4A-4E13-5876EB4D0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686508" y="410816"/>
            <a:ext cx="1058772" cy="106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320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89799-4124-6CEA-05E8-4FC7706C32C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5BBBD2B-5A41-BAB9-BE0F-F2028260C1CF}"/>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8EAA0FB-884B-E121-48B2-3C25AD4CD3AA}"/>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Color Blindness in </a:t>
            </a:r>
            <a:r>
              <a:rPr lang="en-US" dirty="0" err="1">
                <a:solidFill>
                  <a:schemeClr val="bg1"/>
                </a:solidFill>
                <a:latin typeface="+mn-lt"/>
              </a:rPr>
              <a:t>StoryMaps</a:t>
            </a:r>
            <a:r>
              <a:rPr lang="en-US" dirty="0">
                <a:solidFill>
                  <a:schemeClr val="bg1"/>
                </a:solidFill>
                <a:latin typeface="+mn-lt"/>
              </a:rPr>
              <a:t> </a:t>
            </a:r>
          </a:p>
        </p:txBody>
      </p:sp>
      <p:sp>
        <p:nvSpPr>
          <p:cNvPr id="5" name="Content Placeholder 2">
            <a:extLst>
              <a:ext uri="{FF2B5EF4-FFF2-40B4-BE49-F238E27FC236}">
                <a16:creationId xmlns:a16="http://schemas.microsoft.com/office/drawing/2014/main" id="{E16F6984-A642-D2A8-9A14-70B67EB78758}"/>
              </a:ext>
            </a:extLst>
          </p:cNvPr>
          <p:cNvSpPr txBox="1">
            <a:spLocks/>
          </p:cNvSpPr>
          <p:nvPr/>
        </p:nvSpPr>
        <p:spPr>
          <a:xfrm>
            <a:off x="886210" y="2295939"/>
            <a:ext cx="5185851" cy="3802855"/>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solidFill>
                  <a:schemeClr val="bg1">
                    <a:alpha val="58000"/>
                  </a:schemeClr>
                </a:solidFill>
                <a:latin typeface="Arial" panose="020B0604020202020204" pitchFamily="34" charset="0"/>
                <a:cs typeface="Arial" panose="020B0604020202020204" pitchFamily="34" charset="0"/>
              </a:rPr>
              <a:t>StoryMaps</a:t>
            </a:r>
            <a:r>
              <a:rPr lang="en-US" dirty="0">
                <a:solidFill>
                  <a:schemeClr val="bg1">
                    <a:alpha val="58000"/>
                  </a:schemeClr>
                </a:solidFill>
                <a:latin typeface="Arial" panose="020B0604020202020204" pitchFamily="34" charset="0"/>
                <a:cs typeface="Arial" panose="020B0604020202020204" pitchFamily="34" charset="0"/>
              </a:rPr>
              <a:t> will also warn you if the color </a:t>
            </a:r>
            <a:r>
              <a:rPr lang="en-US" dirty="0" err="1">
                <a:solidFill>
                  <a:schemeClr val="bg1">
                    <a:alpha val="58000"/>
                  </a:schemeClr>
                </a:solidFill>
                <a:latin typeface="Arial" panose="020B0604020202020204" pitchFamily="34" charset="0"/>
                <a:cs typeface="Arial" panose="020B0604020202020204" pitchFamily="34" charset="0"/>
              </a:rPr>
              <a:t>pallete</a:t>
            </a:r>
            <a:r>
              <a:rPr lang="en-US" dirty="0">
                <a:solidFill>
                  <a:schemeClr val="bg1">
                    <a:alpha val="58000"/>
                  </a:schemeClr>
                </a:solidFill>
                <a:latin typeface="Arial" panose="020B0604020202020204" pitchFamily="34" charset="0"/>
                <a:cs typeface="Arial" panose="020B0604020202020204" pitchFamily="34" charset="0"/>
              </a:rPr>
              <a:t> you’ve chosen is not accessible.</a:t>
            </a:r>
          </a:p>
        </p:txBody>
      </p:sp>
      <p:cxnSp>
        <p:nvCxnSpPr>
          <p:cNvPr id="7" name="Straight Connector 6">
            <a:extLst>
              <a:ext uri="{FF2B5EF4-FFF2-40B4-BE49-F238E27FC236}">
                <a16:creationId xmlns:a16="http://schemas.microsoft.com/office/drawing/2014/main" id="{6D6083D5-FE6F-7EA1-C01B-55D64D563D52}"/>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4246DE5-9C28-3FC5-146B-D0E39000D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686508" y="410816"/>
            <a:ext cx="1058772" cy="10643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Graphical user interface&#10;&#10;AI-generated content may be incorrect.">
            <a:extLst>
              <a:ext uri="{FF2B5EF4-FFF2-40B4-BE49-F238E27FC236}">
                <a16:creationId xmlns:a16="http://schemas.microsoft.com/office/drawing/2014/main" id="{2C3D062E-1C06-6AA2-D8DE-F488B7E1F780}"/>
              </a:ext>
            </a:extLst>
          </p:cNvPr>
          <p:cNvPicPr>
            <a:picLocks noChangeAspect="1"/>
          </p:cNvPicPr>
          <p:nvPr/>
        </p:nvPicPr>
        <p:blipFill>
          <a:blip r:embed="rId3"/>
          <a:stretch>
            <a:fillRect/>
          </a:stretch>
        </p:blipFill>
        <p:spPr>
          <a:xfrm>
            <a:off x="7119265" y="1411358"/>
            <a:ext cx="2723376" cy="4426566"/>
          </a:xfrm>
          <a:prstGeom prst="rect">
            <a:avLst/>
          </a:prstGeom>
        </p:spPr>
      </p:pic>
      <p:pic>
        <p:nvPicPr>
          <p:cNvPr id="13" name="Picture 12" descr="Graphical user interface, application&#10;&#10;AI-generated content may be incorrect.">
            <a:extLst>
              <a:ext uri="{FF2B5EF4-FFF2-40B4-BE49-F238E27FC236}">
                <a16:creationId xmlns:a16="http://schemas.microsoft.com/office/drawing/2014/main" id="{22AAD12D-DC8F-9855-1FC6-0AD251D3FB0D}"/>
              </a:ext>
            </a:extLst>
          </p:cNvPr>
          <p:cNvPicPr>
            <a:picLocks noChangeAspect="1"/>
          </p:cNvPicPr>
          <p:nvPr/>
        </p:nvPicPr>
        <p:blipFill>
          <a:blip r:embed="rId4"/>
          <a:stretch>
            <a:fillRect/>
          </a:stretch>
        </p:blipFill>
        <p:spPr>
          <a:xfrm>
            <a:off x="1514219" y="3604918"/>
            <a:ext cx="3677163" cy="1238423"/>
          </a:xfrm>
          <a:prstGeom prst="rect">
            <a:avLst/>
          </a:prstGeom>
        </p:spPr>
      </p:pic>
    </p:spTree>
    <p:extLst>
      <p:ext uri="{BB962C8B-B14F-4D97-AF65-F5344CB8AC3E}">
        <p14:creationId xmlns:p14="http://schemas.microsoft.com/office/powerpoint/2010/main" val="355063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F41655-E339-2D65-8E6A-644C5FA77E01}"/>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576D7BE-1642-39BA-3F74-978CF62529E8}"/>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Color Blindness in </a:t>
            </a:r>
            <a:r>
              <a:rPr lang="en-US" dirty="0" err="1">
                <a:solidFill>
                  <a:schemeClr val="bg1"/>
                </a:solidFill>
                <a:latin typeface="+mn-lt"/>
              </a:rPr>
              <a:t>StoryMaps</a:t>
            </a:r>
            <a:r>
              <a:rPr lang="en-US" dirty="0">
                <a:solidFill>
                  <a:schemeClr val="bg1"/>
                </a:solidFill>
                <a:latin typeface="+mn-lt"/>
              </a:rPr>
              <a:t> </a:t>
            </a:r>
          </a:p>
        </p:txBody>
      </p:sp>
      <p:sp>
        <p:nvSpPr>
          <p:cNvPr id="5" name="Content Placeholder 2">
            <a:extLst>
              <a:ext uri="{FF2B5EF4-FFF2-40B4-BE49-F238E27FC236}">
                <a16:creationId xmlns:a16="http://schemas.microsoft.com/office/drawing/2014/main" id="{A350521F-6BC2-7264-0A7E-4F3D40673B8A}"/>
              </a:ext>
            </a:extLst>
          </p:cNvPr>
          <p:cNvSpPr txBox="1">
            <a:spLocks/>
          </p:cNvSpPr>
          <p:nvPr/>
        </p:nvSpPr>
        <p:spPr>
          <a:xfrm>
            <a:off x="770304" y="1759815"/>
            <a:ext cx="5185851" cy="4312659"/>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solidFill>
                  <a:schemeClr val="bg1">
                    <a:alpha val="58000"/>
                  </a:schemeClr>
                </a:solidFill>
                <a:latin typeface="Arial" panose="020B0604020202020204" pitchFamily="34" charset="0"/>
                <a:cs typeface="Arial" panose="020B0604020202020204" pitchFamily="34" charset="0"/>
              </a:rPr>
              <a:t>StoryMaps</a:t>
            </a:r>
            <a:r>
              <a:rPr lang="en-US" dirty="0">
                <a:solidFill>
                  <a:schemeClr val="bg1">
                    <a:alpha val="58000"/>
                  </a:schemeClr>
                </a:solidFill>
                <a:latin typeface="Arial" panose="020B0604020202020204" pitchFamily="34" charset="0"/>
                <a:cs typeface="Arial" panose="020B0604020202020204" pitchFamily="34" charset="0"/>
              </a:rPr>
              <a:t> offers color themes that are designed to be useable even if someone is color blind.</a:t>
            </a:r>
          </a:p>
          <a:p>
            <a:r>
              <a:rPr lang="en-US" dirty="0">
                <a:solidFill>
                  <a:schemeClr val="bg1">
                    <a:alpha val="58000"/>
                  </a:schemeClr>
                </a:solidFill>
                <a:latin typeface="Arial" panose="020B0604020202020204" pitchFamily="34" charset="0"/>
                <a:cs typeface="Arial" panose="020B0604020202020204" pitchFamily="34" charset="0"/>
              </a:rPr>
              <a:t>When creating a </a:t>
            </a:r>
            <a:r>
              <a:rPr lang="en-US" dirty="0" err="1">
                <a:solidFill>
                  <a:schemeClr val="bg1">
                    <a:alpha val="58000"/>
                  </a:schemeClr>
                </a:solidFill>
                <a:latin typeface="Arial" panose="020B0604020202020204" pitchFamily="34" charset="0"/>
                <a:cs typeface="Arial" panose="020B0604020202020204" pitchFamily="34" charset="0"/>
              </a:rPr>
              <a:t>StoryMap</a:t>
            </a:r>
            <a:r>
              <a:rPr lang="en-US" dirty="0">
                <a:solidFill>
                  <a:schemeClr val="bg1">
                    <a:alpha val="58000"/>
                  </a:schemeClr>
                </a:solidFill>
                <a:latin typeface="Arial" panose="020B0604020202020204" pitchFamily="34" charset="0"/>
                <a:cs typeface="Arial" panose="020B0604020202020204" pitchFamily="34" charset="0"/>
              </a:rPr>
              <a:t>, choose the Design option on the top right of the screen:</a:t>
            </a:r>
          </a:p>
        </p:txBody>
      </p:sp>
      <p:cxnSp>
        <p:nvCxnSpPr>
          <p:cNvPr id="7" name="Straight Connector 6">
            <a:extLst>
              <a:ext uri="{FF2B5EF4-FFF2-40B4-BE49-F238E27FC236}">
                <a16:creationId xmlns:a16="http://schemas.microsoft.com/office/drawing/2014/main" id="{1229D37C-EA79-8024-1E1C-B746E4563B84}"/>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8EE89D6-E45C-CB50-C400-4A83138AB51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36264" y="4448798"/>
            <a:ext cx="3553321" cy="466790"/>
          </a:xfrm>
          <a:prstGeom prst="rect">
            <a:avLst/>
          </a:prstGeom>
        </p:spPr>
      </p:pic>
      <p:sp>
        <p:nvSpPr>
          <p:cNvPr id="11" name="Content Placeholder 2">
            <a:extLst>
              <a:ext uri="{FF2B5EF4-FFF2-40B4-BE49-F238E27FC236}">
                <a16:creationId xmlns:a16="http://schemas.microsoft.com/office/drawing/2014/main" id="{7AED3A32-3E14-8309-B298-7F071662AA8D}"/>
              </a:ext>
            </a:extLst>
          </p:cNvPr>
          <p:cNvSpPr txBox="1">
            <a:spLocks/>
          </p:cNvSpPr>
          <p:nvPr/>
        </p:nvSpPr>
        <p:spPr>
          <a:xfrm>
            <a:off x="6382510" y="1759816"/>
            <a:ext cx="5185851" cy="4312659"/>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This opens the Design tab. The Themes offered are listed below, and you can create your own theme if the presets do not work for your story.</a:t>
            </a:r>
          </a:p>
        </p:txBody>
      </p:sp>
      <p:pic>
        <p:nvPicPr>
          <p:cNvPr id="9" name="Picture 8">
            <a:extLst>
              <a:ext uri="{FF2B5EF4-FFF2-40B4-BE49-F238E27FC236}">
                <a16:creationId xmlns:a16="http://schemas.microsoft.com/office/drawing/2014/main" id="{6E04C5A1-A261-F322-F892-3DC004115B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43680" y="3742155"/>
            <a:ext cx="3496163" cy="2038635"/>
          </a:xfrm>
          <a:prstGeom prst="rect">
            <a:avLst/>
          </a:prstGeom>
        </p:spPr>
      </p:pic>
      <p:pic>
        <p:nvPicPr>
          <p:cNvPr id="3" name="Picture 2">
            <a:extLst>
              <a:ext uri="{FF2B5EF4-FFF2-40B4-BE49-F238E27FC236}">
                <a16:creationId xmlns:a16="http://schemas.microsoft.com/office/drawing/2014/main" id="{37F261E5-43A2-9CF5-587F-7339D0C1F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0686508" y="410816"/>
            <a:ext cx="1058772" cy="106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523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F41655-E339-2D65-8E6A-644C5FA77E01}"/>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576D7BE-1642-39BA-3F74-978CF62529E8}"/>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Visual Impairment in </a:t>
            </a:r>
            <a:r>
              <a:rPr lang="en-US" dirty="0" err="1">
                <a:solidFill>
                  <a:schemeClr val="bg1"/>
                </a:solidFill>
                <a:latin typeface="+mn-lt"/>
              </a:rPr>
              <a:t>StoryMaps</a:t>
            </a:r>
            <a:endParaRPr lang="en-US" dirty="0">
              <a:solidFill>
                <a:schemeClr val="bg1"/>
              </a:solidFill>
              <a:latin typeface="+mn-lt"/>
            </a:endParaRPr>
          </a:p>
        </p:txBody>
      </p:sp>
      <p:sp>
        <p:nvSpPr>
          <p:cNvPr id="5" name="Content Placeholder 2">
            <a:extLst>
              <a:ext uri="{FF2B5EF4-FFF2-40B4-BE49-F238E27FC236}">
                <a16:creationId xmlns:a16="http://schemas.microsoft.com/office/drawing/2014/main" id="{A350521F-6BC2-7264-0A7E-4F3D40673B8A}"/>
              </a:ext>
            </a:extLst>
          </p:cNvPr>
          <p:cNvSpPr txBox="1">
            <a:spLocks/>
          </p:cNvSpPr>
          <p:nvPr/>
        </p:nvSpPr>
        <p:spPr>
          <a:xfrm>
            <a:off x="935241" y="1835284"/>
            <a:ext cx="5185851" cy="4495942"/>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Text size can be easily changed within the </a:t>
            </a:r>
            <a:r>
              <a:rPr lang="en-US" dirty="0" err="1">
                <a:solidFill>
                  <a:schemeClr val="bg1">
                    <a:alpha val="58000"/>
                  </a:schemeClr>
                </a:solidFill>
                <a:latin typeface="Arial" panose="020B0604020202020204" pitchFamily="34" charset="0"/>
                <a:cs typeface="Arial" panose="020B0604020202020204" pitchFamily="34" charset="0"/>
              </a:rPr>
              <a:t>StoryMap</a:t>
            </a:r>
            <a:r>
              <a:rPr lang="en-US" dirty="0">
                <a:solidFill>
                  <a:schemeClr val="bg1">
                    <a:alpha val="58000"/>
                  </a:schemeClr>
                </a:solidFill>
                <a:latin typeface="Arial" panose="020B0604020202020204" pitchFamily="34" charset="0"/>
                <a:cs typeface="Arial" panose="020B0604020202020204" pitchFamily="34" charset="0"/>
              </a:rPr>
              <a:t> body.</a:t>
            </a:r>
          </a:p>
          <a:p>
            <a:r>
              <a:rPr lang="en-US" dirty="0">
                <a:solidFill>
                  <a:schemeClr val="bg1">
                    <a:alpha val="58000"/>
                  </a:schemeClr>
                </a:solidFill>
                <a:latin typeface="Arial" panose="020B0604020202020204" pitchFamily="34" charset="0"/>
                <a:cs typeface="Arial" panose="020B0604020202020204" pitchFamily="34" charset="0"/>
              </a:rPr>
              <a:t>Highlight the text you wish to change and choose the size option from the drop-down.</a:t>
            </a:r>
          </a:p>
          <a:p>
            <a:pPr lvl="1"/>
            <a:r>
              <a:rPr lang="en-US" dirty="0">
                <a:solidFill>
                  <a:schemeClr val="bg1">
                    <a:alpha val="58000"/>
                  </a:schemeClr>
                </a:solidFill>
                <a:latin typeface="Arial" panose="020B0604020202020204" pitchFamily="34" charset="0"/>
                <a:cs typeface="Arial" panose="020B0604020202020204" pitchFamily="34" charset="0"/>
              </a:rPr>
              <a:t>Sizing options are restricted to “small”, “medium”, and “large” presets for accessibility purposes.</a:t>
            </a:r>
          </a:p>
        </p:txBody>
      </p:sp>
      <p:cxnSp>
        <p:nvCxnSpPr>
          <p:cNvPr id="7" name="Straight Connector 6">
            <a:extLst>
              <a:ext uri="{FF2B5EF4-FFF2-40B4-BE49-F238E27FC236}">
                <a16:creationId xmlns:a16="http://schemas.microsoft.com/office/drawing/2014/main" id="{1229D37C-EA79-8024-1E1C-B746E4563B84}"/>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0A90BBF-8EE8-40B3-2CD3-9B141F946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686508" y="410816"/>
            <a:ext cx="1058772" cy="10643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Graphical user interface, application&#10;&#10;AI-generated content may be incorrect.">
            <a:extLst>
              <a:ext uri="{FF2B5EF4-FFF2-40B4-BE49-F238E27FC236}">
                <a16:creationId xmlns:a16="http://schemas.microsoft.com/office/drawing/2014/main" id="{FD7A4630-3368-0514-A554-D6942C5E4E8E}"/>
              </a:ext>
            </a:extLst>
          </p:cNvPr>
          <p:cNvPicPr>
            <a:picLocks noChangeAspect="1"/>
          </p:cNvPicPr>
          <p:nvPr/>
        </p:nvPicPr>
        <p:blipFill>
          <a:blip r:embed="rId3"/>
          <a:stretch>
            <a:fillRect/>
          </a:stretch>
        </p:blipFill>
        <p:spPr>
          <a:xfrm>
            <a:off x="6594098" y="2711349"/>
            <a:ext cx="4410691" cy="2429214"/>
          </a:xfrm>
          <a:prstGeom prst="rect">
            <a:avLst/>
          </a:prstGeom>
        </p:spPr>
      </p:pic>
    </p:spTree>
    <p:extLst>
      <p:ext uri="{BB962C8B-B14F-4D97-AF65-F5344CB8AC3E}">
        <p14:creationId xmlns:p14="http://schemas.microsoft.com/office/powerpoint/2010/main" val="3392726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D665D-9980-A44E-89D5-624E86C010A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955397C-1198-83DF-497F-6673DF1AB0D3}"/>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12D174C-D504-15E3-5523-1E6F3E55CA24}"/>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Visual Impairment in </a:t>
            </a:r>
            <a:r>
              <a:rPr lang="en-US" dirty="0" err="1">
                <a:solidFill>
                  <a:schemeClr val="bg1"/>
                </a:solidFill>
                <a:latin typeface="+mn-lt"/>
              </a:rPr>
              <a:t>StoryMaps</a:t>
            </a:r>
            <a:endParaRPr lang="en-US" dirty="0">
              <a:solidFill>
                <a:schemeClr val="bg1"/>
              </a:solidFill>
              <a:latin typeface="+mn-lt"/>
            </a:endParaRPr>
          </a:p>
        </p:txBody>
      </p:sp>
      <p:sp>
        <p:nvSpPr>
          <p:cNvPr id="5" name="Content Placeholder 2">
            <a:extLst>
              <a:ext uri="{FF2B5EF4-FFF2-40B4-BE49-F238E27FC236}">
                <a16:creationId xmlns:a16="http://schemas.microsoft.com/office/drawing/2014/main" id="{55A79E9A-E4F3-DCEE-FCC5-DCE83FD088FE}"/>
              </a:ext>
            </a:extLst>
          </p:cNvPr>
          <p:cNvSpPr txBox="1">
            <a:spLocks/>
          </p:cNvSpPr>
          <p:nvPr/>
        </p:nvSpPr>
        <p:spPr>
          <a:xfrm>
            <a:off x="935241" y="1835284"/>
            <a:ext cx="5185851" cy="4495942"/>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alpha val="58000"/>
                  </a:schemeClr>
                </a:solidFill>
                <a:latin typeface="Arial" panose="020B0604020202020204" pitchFamily="34" charset="0"/>
                <a:cs typeface="Arial" panose="020B0604020202020204" pitchFamily="34" charset="0"/>
              </a:rPr>
              <a:t>You can also change text to different text “types”, such as headings, lists, and quotes.</a:t>
            </a:r>
          </a:p>
          <a:p>
            <a:r>
              <a:rPr lang="en-US" sz="1800" dirty="0">
                <a:solidFill>
                  <a:schemeClr val="bg1">
                    <a:alpha val="58000"/>
                  </a:schemeClr>
                </a:solidFill>
                <a:latin typeface="Arial" panose="020B0604020202020204" pitchFamily="34" charset="0"/>
                <a:cs typeface="Arial" panose="020B0604020202020204" pitchFamily="34" charset="0"/>
              </a:rPr>
              <a:t>Setting your </a:t>
            </a:r>
            <a:r>
              <a:rPr lang="en-US" sz="1800" dirty="0" err="1">
                <a:solidFill>
                  <a:schemeClr val="bg1">
                    <a:alpha val="58000"/>
                  </a:schemeClr>
                </a:solidFill>
                <a:latin typeface="Arial" panose="020B0604020202020204" pitchFamily="34" charset="0"/>
                <a:cs typeface="Arial" panose="020B0604020202020204" pitchFamily="34" charset="0"/>
              </a:rPr>
              <a:t>StoryMap</a:t>
            </a:r>
            <a:r>
              <a:rPr lang="en-US" sz="1800" dirty="0">
                <a:solidFill>
                  <a:schemeClr val="bg1">
                    <a:alpha val="58000"/>
                  </a:schemeClr>
                </a:solidFill>
                <a:latin typeface="Arial" panose="020B0604020202020204" pitchFamily="34" charset="0"/>
                <a:cs typeface="Arial" panose="020B0604020202020204" pitchFamily="34" charset="0"/>
              </a:rPr>
              <a:t> headings to “Heading” or “Subheading” is useful for screen readers, which will jump to headings directly.</a:t>
            </a:r>
          </a:p>
          <a:p>
            <a:pPr lvl="1"/>
            <a:r>
              <a:rPr lang="en-US" sz="1800" dirty="0">
                <a:solidFill>
                  <a:schemeClr val="bg1">
                    <a:alpha val="58000"/>
                  </a:schemeClr>
                </a:solidFill>
                <a:latin typeface="Arial" panose="020B0604020202020204" pitchFamily="34" charset="0"/>
                <a:cs typeface="Arial" panose="020B0604020202020204" pitchFamily="34" charset="0"/>
              </a:rPr>
              <a:t>It’s important not to set non-headings to a “Heading” type, as this will confuse the screen reader.</a:t>
            </a:r>
          </a:p>
          <a:p>
            <a:pPr lvl="1"/>
            <a:r>
              <a:rPr lang="en-US" sz="1800" dirty="0">
                <a:solidFill>
                  <a:schemeClr val="bg1">
                    <a:alpha val="58000"/>
                  </a:schemeClr>
                </a:solidFill>
                <a:latin typeface="Arial" panose="020B0604020202020204" pitchFamily="34" charset="0"/>
                <a:cs typeface="Arial" panose="020B0604020202020204" pitchFamily="34" charset="0"/>
              </a:rPr>
              <a:t>Note: When using a navigation bar in your </a:t>
            </a:r>
            <a:r>
              <a:rPr lang="en-US" sz="1800" dirty="0" err="1">
                <a:solidFill>
                  <a:schemeClr val="bg1">
                    <a:alpha val="58000"/>
                  </a:schemeClr>
                </a:solidFill>
                <a:latin typeface="Arial" panose="020B0604020202020204" pitchFamily="34" charset="0"/>
                <a:cs typeface="Arial" panose="020B0604020202020204" pitchFamily="34" charset="0"/>
              </a:rPr>
              <a:t>StoryMap</a:t>
            </a:r>
            <a:r>
              <a:rPr lang="en-US" sz="1800" dirty="0">
                <a:solidFill>
                  <a:schemeClr val="bg1">
                    <a:alpha val="58000"/>
                  </a:schemeClr>
                </a:solidFill>
                <a:latin typeface="Arial" panose="020B0604020202020204" pitchFamily="34" charset="0"/>
                <a:cs typeface="Arial" panose="020B0604020202020204" pitchFamily="34" charset="0"/>
              </a:rPr>
              <a:t>, all text set as “Heading” will appear in the navigation bar.</a:t>
            </a:r>
          </a:p>
        </p:txBody>
      </p:sp>
      <p:cxnSp>
        <p:nvCxnSpPr>
          <p:cNvPr id="7" name="Straight Connector 6">
            <a:extLst>
              <a:ext uri="{FF2B5EF4-FFF2-40B4-BE49-F238E27FC236}">
                <a16:creationId xmlns:a16="http://schemas.microsoft.com/office/drawing/2014/main" id="{7CA79A2E-0E06-B2AE-09DE-CE59860F9AAD}"/>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6" name="Picture 5" descr="A blurb of text highlighted to change the text size">
            <a:extLst>
              <a:ext uri="{FF2B5EF4-FFF2-40B4-BE49-F238E27FC236}">
                <a16:creationId xmlns:a16="http://schemas.microsoft.com/office/drawing/2014/main" id="{4DA16177-B7C9-736B-F086-8190C3D70F3C}"/>
              </a:ext>
            </a:extLst>
          </p:cNvPr>
          <p:cNvPicPr>
            <a:picLocks noChangeAspect="1"/>
          </p:cNvPicPr>
          <p:nvPr/>
        </p:nvPicPr>
        <p:blipFill>
          <a:blip r:embed="rId2"/>
          <a:stretch>
            <a:fillRect/>
          </a:stretch>
        </p:blipFill>
        <p:spPr>
          <a:xfrm>
            <a:off x="6683031" y="1596401"/>
            <a:ext cx="4439270" cy="4610743"/>
          </a:xfrm>
          <a:prstGeom prst="rect">
            <a:avLst/>
          </a:prstGeom>
        </p:spPr>
      </p:pic>
      <p:pic>
        <p:nvPicPr>
          <p:cNvPr id="3" name="Picture 2">
            <a:extLst>
              <a:ext uri="{FF2B5EF4-FFF2-40B4-BE49-F238E27FC236}">
                <a16:creationId xmlns:a16="http://schemas.microsoft.com/office/drawing/2014/main" id="{5F5B1FD2-2B58-ACAF-85CE-9F4CC755B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686508" y="410816"/>
            <a:ext cx="1058772" cy="106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142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F41655-E339-2D65-8E6A-644C5FA77E01}"/>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576D7BE-1642-39BA-3F74-978CF62529E8}"/>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Visual Impairment in </a:t>
            </a:r>
            <a:r>
              <a:rPr lang="en-US" dirty="0" err="1">
                <a:solidFill>
                  <a:schemeClr val="bg1"/>
                </a:solidFill>
                <a:latin typeface="+mn-lt"/>
              </a:rPr>
              <a:t>StoryMaps</a:t>
            </a:r>
            <a:endParaRPr lang="en-US" dirty="0">
              <a:solidFill>
                <a:schemeClr val="bg1"/>
              </a:solidFill>
              <a:latin typeface="+mn-lt"/>
            </a:endParaRPr>
          </a:p>
        </p:txBody>
      </p:sp>
      <p:sp>
        <p:nvSpPr>
          <p:cNvPr id="5" name="Content Placeholder 2">
            <a:extLst>
              <a:ext uri="{FF2B5EF4-FFF2-40B4-BE49-F238E27FC236}">
                <a16:creationId xmlns:a16="http://schemas.microsoft.com/office/drawing/2014/main" id="{A350521F-6BC2-7264-0A7E-4F3D40673B8A}"/>
              </a:ext>
            </a:extLst>
          </p:cNvPr>
          <p:cNvSpPr txBox="1">
            <a:spLocks/>
          </p:cNvSpPr>
          <p:nvPr/>
        </p:nvSpPr>
        <p:spPr>
          <a:xfrm>
            <a:off x="935241" y="2004249"/>
            <a:ext cx="5185851" cy="3227375"/>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Default text font and color can be changed when using a custom theme for your </a:t>
            </a:r>
            <a:r>
              <a:rPr lang="en-US" dirty="0" err="1">
                <a:solidFill>
                  <a:schemeClr val="bg1">
                    <a:alpha val="58000"/>
                  </a:schemeClr>
                </a:solidFill>
                <a:latin typeface="Arial" panose="020B0604020202020204" pitchFamily="34" charset="0"/>
                <a:cs typeface="Arial" panose="020B0604020202020204" pitchFamily="34" charset="0"/>
              </a:rPr>
              <a:t>StoryMap</a:t>
            </a:r>
            <a:r>
              <a:rPr lang="en-US" dirty="0">
                <a:solidFill>
                  <a:schemeClr val="bg1">
                    <a:alpha val="58000"/>
                  </a:schemeClr>
                </a:solidFill>
                <a:latin typeface="Arial" panose="020B0604020202020204" pitchFamily="34" charset="0"/>
                <a:cs typeface="Arial" panose="020B0604020202020204" pitchFamily="34" charset="0"/>
              </a:rPr>
              <a:t>.</a:t>
            </a:r>
          </a:p>
          <a:p>
            <a:r>
              <a:rPr lang="en-US" dirty="0">
                <a:solidFill>
                  <a:schemeClr val="bg1">
                    <a:alpha val="58000"/>
                  </a:schemeClr>
                </a:solidFill>
                <a:latin typeface="Arial" panose="020B0604020202020204" pitchFamily="34" charset="0"/>
                <a:cs typeface="Arial" panose="020B0604020202020204" pitchFamily="34" charset="0"/>
              </a:rPr>
              <a:t>Within your custom theme, use the typography tab on the left side of the screen to adjust font type and default color .</a:t>
            </a:r>
          </a:p>
        </p:txBody>
      </p:sp>
      <p:cxnSp>
        <p:nvCxnSpPr>
          <p:cNvPr id="7" name="Straight Connector 6">
            <a:extLst>
              <a:ext uri="{FF2B5EF4-FFF2-40B4-BE49-F238E27FC236}">
                <a16:creationId xmlns:a16="http://schemas.microsoft.com/office/drawing/2014/main" id="{1229D37C-EA79-8024-1E1C-B746E4563B84}"/>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3301A5A-8C67-3DFA-410C-61E9F2A4C6F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80076" y="1409418"/>
            <a:ext cx="2705478" cy="4039164"/>
          </a:xfrm>
          <a:prstGeom prst="rect">
            <a:avLst/>
          </a:prstGeom>
        </p:spPr>
      </p:pic>
      <p:pic>
        <p:nvPicPr>
          <p:cNvPr id="3" name="Picture 2">
            <a:extLst>
              <a:ext uri="{FF2B5EF4-FFF2-40B4-BE49-F238E27FC236}">
                <a16:creationId xmlns:a16="http://schemas.microsoft.com/office/drawing/2014/main" id="{2502DB7D-D6BD-BF3C-9A48-EC3011E54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686508" y="410816"/>
            <a:ext cx="1058772" cy="106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515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004DD-D52B-1766-F038-D7F7192F91F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ED124B1-ED7C-7195-E313-ACC9A5EA03F9}"/>
              </a:ext>
            </a:extLst>
          </p:cNvPr>
          <p:cNvSpPr/>
          <p:nvPr/>
        </p:nvSpPr>
        <p:spPr>
          <a:xfrm>
            <a:off x="343948" y="260059"/>
            <a:ext cx="11560029"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BC34DDC-1963-B17B-5D5C-5390A4B32A55}"/>
              </a:ext>
            </a:extLst>
          </p:cNvPr>
          <p:cNvSpPr txBox="1">
            <a:spLocks/>
          </p:cNvSpPr>
          <p:nvPr/>
        </p:nvSpPr>
        <p:spPr>
          <a:xfrm>
            <a:off x="643156" y="628257"/>
            <a:ext cx="8531604"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Alternate Text and Captions in Dashboards</a:t>
            </a:r>
          </a:p>
        </p:txBody>
      </p:sp>
      <p:cxnSp>
        <p:nvCxnSpPr>
          <p:cNvPr id="6" name="Straight Connector 5">
            <a:extLst>
              <a:ext uri="{FF2B5EF4-FFF2-40B4-BE49-F238E27FC236}">
                <a16:creationId xmlns:a16="http://schemas.microsoft.com/office/drawing/2014/main" id="{BB796418-15F8-CE77-2FD0-974358042917}"/>
              </a:ext>
            </a:extLst>
          </p:cNvPr>
          <p:cNvCxnSpPr>
            <a:cxnSpLocks/>
          </p:cNvCxnSpPr>
          <p:nvPr/>
        </p:nvCxnSpPr>
        <p:spPr>
          <a:xfrm>
            <a:off x="720000" y="1567588"/>
            <a:ext cx="3172492"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8C553A-1BED-ED8B-E5CE-226AD939C14E}"/>
              </a:ext>
            </a:extLst>
          </p:cNvPr>
          <p:cNvSpPr txBox="1">
            <a:spLocks/>
          </p:cNvSpPr>
          <p:nvPr/>
        </p:nvSpPr>
        <p:spPr>
          <a:xfrm>
            <a:off x="671119" y="1908097"/>
            <a:ext cx="5645791" cy="4165530"/>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Beside the dashboard elements you insert, you will see this toolbar: </a:t>
            </a:r>
          </a:p>
          <a:p>
            <a:endParaRPr lang="en-US" dirty="0">
              <a:solidFill>
                <a:schemeClr val="bg1">
                  <a:alpha val="58000"/>
                </a:schemeClr>
              </a:solidFill>
              <a:latin typeface="Arial" panose="020B0604020202020204" pitchFamily="34" charset="0"/>
              <a:cs typeface="Arial" panose="020B0604020202020204" pitchFamily="34" charset="0"/>
            </a:endParaRPr>
          </a:p>
          <a:p>
            <a:endParaRPr lang="en-US" dirty="0">
              <a:solidFill>
                <a:schemeClr val="bg1">
                  <a:alpha val="58000"/>
                </a:schemeClr>
              </a:solidFill>
              <a:latin typeface="Arial" panose="020B0604020202020204" pitchFamily="34" charset="0"/>
              <a:cs typeface="Arial" panose="020B0604020202020204" pitchFamily="34" charset="0"/>
            </a:endParaRPr>
          </a:p>
          <a:p>
            <a:endParaRPr lang="en-US" dirty="0">
              <a:solidFill>
                <a:schemeClr val="bg1">
                  <a:alpha val="58000"/>
                </a:schemeClr>
              </a:solidFill>
              <a:latin typeface="Arial" panose="020B0604020202020204" pitchFamily="34" charset="0"/>
              <a:cs typeface="Arial" panose="020B0604020202020204" pitchFamily="34" charset="0"/>
            </a:endParaRPr>
          </a:p>
          <a:p>
            <a:r>
              <a:rPr lang="en-US" dirty="0">
                <a:solidFill>
                  <a:schemeClr val="bg1">
                    <a:alpha val="58000"/>
                  </a:schemeClr>
                </a:solidFill>
                <a:latin typeface="Arial" panose="020B0604020202020204" pitchFamily="34" charset="0"/>
                <a:cs typeface="Arial" panose="020B0604020202020204" pitchFamily="34" charset="0"/>
              </a:rPr>
              <a:t>Clicking the cog opens the Element Options Window. Choosing the Accessibility tab lets you add Alternate Text.</a:t>
            </a:r>
          </a:p>
        </p:txBody>
      </p:sp>
      <p:pic>
        <p:nvPicPr>
          <p:cNvPr id="3074" name="Picture 2" descr="ArcGIS Dashboards | Data Dashboards: Operational, Strategic, Tactical,  Informational">
            <a:extLst>
              <a:ext uri="{FF2B5EF4-FFF2-40B4-BE49-F238E27FC236}">
                <a16:creationId xmlns:a16="http://schemas.microsoft.com/office/drawing/2014/main" id="{3ACB0C3F-3B99-D3B4-A0BD-0B1603EE8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3737" y="383484"/>
            <a:ext cx="1060704" cy="106070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descr="A picture containing chart&#10;&#10;AI-generated content may be incorrect.">
            <a:extLst>
              <a:ext uri="{FF2B5EF4-FFF2-40B4-BE49-F238E27FC236}">
                <a16:creationId xmlns:a16="http://schemas.microsoft.com/office/drawing/2014/main" id="{641A2BC7-E78F-706D-368A-CFF2F9DA33EF}"/>
              </a:ext>
            </a:extLst>
          </p:cNvPr>
          <p:cNvPicPr>
            <a:picLocks noChangeAspect="1"/>
          </p:cNvPicPr>
          <p:nvPr/>
        </p:nvPicPr>
        <p:blipFill>
          <a:blip r:embed="rId3"/>
          <a:stretch>
            <a:fillRect/>
          </a:stretch>
        </p:blipFill>
        <p:spPr>
          <a:xfrm>
            <a:off x="1832651" y="2963448"/>
            <a:ext cx="1171739" cy="990738"/>
          </a:xfrm>
          <a:prstGeom prst="rect">
            <a:avLst/>
          </a:prstGeom>
        </p:spPr>
      </p:pic>
      <p:pic>
        <p:nvPicPr>
          <p:cNvPr id="10" name="Picture 9" descr="Graphical user interface, text, application, email&#10;&#10;AI-generated content may be incorrect.">
            <a:extLst>
              <a:ext uri="{FF2B5EF4-FFF2-40B4-BE49-F238E27FC236}">
                <a16:creationId xmlns:a16="http://schemas.microsoft.com/office/drawing/2014/main" id="{76F1345B-9B6B-A0DA-DC03-E8B462789E76}"/>
              </a:ext>
            </a:extLst>
          </p:cNvPr>
          <p:cNvPicPr>
            <a:picLocks noChangeAspect="1"/>
          </p:cNvPicPr>
          <p:nvPr/>
        </p:nvPicPr>
        <p:blipFill>
          <a:blip r:embed="rId4"/>
          <a:stretch>
            <a:fillRect/>
          </a:stretch>
        </p:blipFill>
        <p:spPr>
          <a:xfrm>
            <a:off x="6858000" y="2611208"/>
            <a:ext cx="4705094" cy="2006709"/>
          </a:xfrm>
          <a:prstGeom prst="rect">
            <a:avLst/>
          </a:prstGeom>
        </p:spPr>
      </p:pic>
    </p:spTree>
    <p:extLst>
      <p:ext uri="{BB962C8B-B14F-4D97-AF65-F5344CB8AC3E}">
        <p14:creationId xmlns:p14="http://schemas.microsoft.com/office/powerpoint/2010/main" val="1955075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F41655-E339-2D65-8E6A-644C5FA77E01}"/>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576D7BE-1642-39BA-3F74-978CF62529E8}"/>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Color Blindness in Dashboards </a:t>
            </a:r>
          </a:p>
        </p:txBody>
      </p:sp>
      <p:sp>
        <p:nvSpPr>
          <p:cNvPr id="5" name="Content Placeholder 2">
            <a:extLst>
              <a:ext uri="{FF2B5EF4-FFF2-40B4-BE49-F238E27FC236}">
                <a16:creationId xmlns:a16="http://schemas.microsoft.com/office/drawing/2014/main" id="{A350521F-6BC2-7264-0A7E-4F3D40673B8A}"/>
              </a:ext>
            </a:extLst>
          </p:cNvPr>
          <p:cNvSpPr txBox="1">
            <a:spLocks/>
          </p:cNvSpPr>
          <p:nvPr/>
        </p:nvSpPr>
        <p:spPr>
          <a:xfrm>
            <a:off x="886210" y="1997765"/>
            <a:ext cx="5185851" cy="4101029"/>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alpha val="58000"/>
                  </a:schemeClr>
                </a:solidFill>
                <a:latin typeface="Arial" panose="020B0604020202020204" pitchFamily="34" charset="0"/>
                <a:cs typeface="Arial" panose="020B0604020202020204" pitchFamily="34" charset="0"/>
              </a:rPr>
              <a:t>You can change the color of your text and icons within your elements individually.</a:t>
            </a:r>
          </a:p>
          <a:p>
            <a:pPr lvl="1"/>
            <a:r>
              <a:rPr lang="en-US" sz="1800" dirty="0">
                <a:solidFill>
                  <a:schemeClr val="bg1">
                    <a:alpha val="58000"/>
                  </a:schemeClr>
                </a:solidFill>
                <a:latin typeface="Arial" panose="020B0604020202020204" pitchFamily="34" charset="0"/>
                <a:cs typeface="Arial" panose="020B0604020202020204" pitchFamily="34" charset="0"/>
              </a:rPr>
              <a:t>Within the Element Options window, you can adjust the color of the element and any text/items within it.</a:t>
            </a:r>
          </a:p>
          <a:p>
            <a:pPr lvl="1"/>
            <a:r>
              <a:rPr lang="en-US" sz="1800" dirty="0">
                <a:solidFill>
                  <a:schemeClr val="bg1">
                    <a:alpha val="58000"/>
                  </a:schemeClr>
                </a:solidFill>
                <a:latin typeface="Arial" panose="020B0604020202020204" pitchFamily="34" charset="0"/>
                <a:cs typeface="Arial" panose="020B0604020202020204" pitchFamily="34" charset="0"/>
              </a:rPr>
              <a:t>Note: Dashboards will not warn you if your color selection is not accessible. The “Tips and Tricks” discussed later will be helpful for checking this manually.</a:t>
            </a:r>
          </a:p>
        </p:txBody>
      </p:sp>
      <p:cxnSp>
        <p:nvCxnSpPr>
          <p:cNvPr id="7" name="Straight Connector 6">
            <a:extLst>
              <a:ext uri="{FF2B5EF4-FFF2-40B4-BE49-F238E27FC236}">
                <a16:creationId xmlns:a16="http://schemas.microsoft.com/office/drawing/2014/main" id="{1229D37C-EA79-8024-1E1C-B746E4563B84}"/>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335BA577-310D-D67C-066B-F1C6F03B1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683737" y="383484"/>
            <a:ext cx="1060704" cy="10607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raphical user interface, application&#10;&#10;AI-generated content may be incorrect.">
            <a:extLst>
              <a:ext uri="{FF2B5EF4-FFF2-40B4-BE49-F238E27FC236}">
                <a16:creationId xmlns:a16="http://schemas.microsoft.com/office/drawing/2014/main" id="{2C19B528-7699-32E3-A233-9A3F19490FF6}"/>
              </a:ext>
            </a:extLst>
          </p:cNvPr>
          <p:cNvPicPr>
            <a:picLocks noChangeAspect="1"/>
          </p:cNvPicPr>
          <p:nvPr/>
        </p:nvPicPr>
        <p:blipFill>
          <a:blip r:embed="rId3"/>
          <a:stretch>
            <a:fillRect/>
          </a:stretch>
        </p:blipFill>
        <p:spPr>
          <a:xfrm>
            <a:off x="7064694" y="1441174"/>
            <a:ext cx="3543502" cy="4929808"/>
          </a:xfrm>
          <a:prstGeom prst="rect">
            <a:avLst/>
          </a:prstGeom>
        </p:spPr>
      </p:pic>
    </p:spTree>
    <p:extLst>
      <p:ext uri="{BB962C8B-B14F-4D97-AF65-F5344CB8AC3E}">
        <p14:creationId xmlns:p14="http://schemas.microsoft.com/office/powerpoint/2010/main" val="887750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F41655-E339-2D65-8E6A-644C5FA77E01}"/>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576D7BE-1642-39BA-3F74-978CF62529E8}"/>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What is “Accessibility”?</a:t>
            </a:r>
          </a:p>
        </p:txBody>
      </p:sp>
      <p:sp>
        <p:nvSpPr>
          <p:cNvPr id="5" name="Content Placeholder 2">
            <a:extLst>
              <a:ext uri="{FF2B5EF4-FFF2-40B4-BE49-F238E27FC236}">
                <a16:creationId xmlns:a16="http://schemas.microsoft.com/office/drawing/2014/main" id="{A350521F-6BC2-7264-0A7E-4F3D40673B8A}"/>
              </a:ext>
            </a:extLst>
          </p:cNvPr>
          <p:cNvSpPr txBox="1">
            <a:spLocks/>
          </p:cNvSpPr>
          <p:nvPr/>
        </p:nvSpPr>
        <p:spPr>
          <a:xfrm>
            <a:off x="774323" y="2351399"/>
            <a:ext cx="4904999" cy="2826887"/>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Accessibility is the practice of ensuring your content is both usable and enjoyable by as many people as possible, regardless of impairments or disabilities.</a:t>
            </a:r>
          </a:p>
          <a:p>
            <a:r>
              <a:rPr lang="en-US" dirty="0">
                <a:solidFill>
                  <a:schemeClr val="bg1">
                    <a:alpha val="58000"/>
                  </a:schemeClr>
                </a:solidFill>
                <a:latin typeface="Arial" panose="020B0604020202020204" pitchFamily="34" charset="0"/>
                <a:cs typeface="Arial" panose="020B0604020202020204" pitchFamily="34" charset="0"/>
              </a:rPr>
              <a:t>The shorthand for accessibility is “A11Y”.</a:t>
            </a:r>
          </a:p>
        </p:txBody>
      </p:sp>
      <p:cxnSp>
        <p:nvCxnSpPr>
          <p:cNvPr id="7" name="Straight Connector 6">
            <a:extLst>
              <a:ext uri="{FF2B5EF4-FFF2-40B4-BE49-F238E27FC236}">
                <a16:creationId xmlns:a16="http://schemas.microsoft.com/office/drawing/2014/main" id="{1229D37C-EA79-8024-1E1C-B746E4563B84}"/>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3" name="Picture 2" descr="AEM Center: What is Accessibility?">
            <a:extLst>
              <a:ext uri="{FF2B5EF4-FFF2-40B4-BE49-F238E27FC236}">
                <a16:creationId xmlns:a16="http://schemas.microsoft.com/office/drawing/2014/main" id="{E3C5350E-0885-B780-1EFF-F26C5794C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575" y="2024106"/>
            <a:ext cx="5394587" cy="303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521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5F279-977C-E333-9C71-710B4C99799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1C6AE4B-1DF9-1C4E-F859-1BFECB7F2EC3}"/>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75F5748-2992-46BB-9FDB-23514C7B553F}"/>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Color Blindness in Dashboards </a:t>
            </a:r>
          </a:p>
        </p:txBody>
      </p:sp>
      <p:sp>
        <p:nvSpPr>
          <p:cNvPr id="5" name="Content Placeholder 2">
            <a:extLst>
              <a:ext uri="{FF2B5EF4-FFF2-40B4-BE49-F238E27FC236}">
                <a16:creationId xmlns:a16="http://schemas.microsoft.com/office/drawing/2014/main" id="{16DF72C2-1A0F-96B5-0ABE-35462EABB377}"/>
              </a:ext>
            </a:extLst>
          </p:cNvPr>
          <p:cNvSpPr txBox="1">
            <a:spLocks/>
          </p:cNvSpPr>
          <p:nvPr/>
        </p:nvSpPr>
        <p:spPr>
          <a:xfrm>
            <a:off x="770304" y="1759815"/>
            <a:ext cx="5185851" cy="4312659"/>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Dashboards offers color themes that are designed to be useable even if someone is color blind.</a:t>
            </a:r>
          </a:p>
          <a:p>
            <a:r>
              <a:rPr lang="en-US" dirty="0">
                <a:solidFill>
                  <a:schemeClr val="bg1">
                    <a:alpha val="58000"/>
                  </a:schemeClr>
                </a:solidFill>
                <a:latin typeface="Arial" panose="020B0604020202020204" pitchFamily="34" charset="0"/>
                <a:cs typeface="Arial" panose="020B0604020202020204" pitchFamily="34" charset="0"/>
              </a:rPr>
              <a:t>When creating a Dashboard, choose the “color </a:t>
            </a:r>
            <a:r>
              <a:rPr lang="en-US" dirty="0" err="1">
                <a:solidFill>
                  <a:schemeClr val="bg1">
                    <a:alpha val="58000"/>
                  </a:schemeClr>
                </a:solidFill>
                <a:latin typeface="Arial" panose="020B0604020202020204" pitchFamily="34" charset="0"/>
                <a:cs typeface="Arial" panose="020B0604020202020204" pitchFamily="34" charset="0"/>
              </a:rPr>
              <a:t>pallete</a:t>
            </a:r>
            <a:r>
              <a:rPr lang="en-US" dirty="0">
                <a:solidFill>
                  <a:schemeClr val="bg1">
                    <a:alpha val="58000"/>
                  </a:schemeClr>
                </a:solidFill>
                <a:latin typeface="Arial" panose="020B0604020202020204" pitchFamily="34" charset="0"/>
                <a:cs typeface="Arial" panose="020B0604020202020204" pitchFamily="34" charset="0"/>
              </a:rPr>
              <a:t>” option from the toolbar on the top left:</a:t>
            </a:r>
          </a:p>
        </p:txBody>
      </p:sp>
      <p:cxnSp>
        <p:nvCxnSpPr>
          <p:cNvPr id="7" name="Straight Connector 6">
            <a:extLst>
              <a:ext uri="{FF2B5EF4-FFF2-40B4-BE49-F238E27FC236}">
                <a16:creationId xmlns:a16="http://schemas.microsoft.com/office/drawing/2014/main" id="{0181F8E5-3529-FDEE-CE25-7B7919FBE4AD}"/>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BAB6F40F-0004-3380-A53A-E5B432807D1F}"/>
              </a:ext>
            </a:extLst>
          </p:cNvPr>
          <p:cNvSpPr txBox="1">
            <a:spLocks/>
          </p:cNvSpPr>
          <p:nvPr/>
        </p:nvSpPr>
        <p:spPr>
          <a:xfrm>
            <a:off x="6382510" y="1759816"/>
            <a:ext cx="5185851" cy="4312659"/>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This opens the Theme tab. Some of the Themes offered are listed below, and you can create your own theme if the presets do not work for your dashboard.</a:t>
            </a:r>
          </a:p>
        </p:txBody>
      </p:sp>
      <p:pic>
        <p:nvPicPr>
          <p:cNvPr id="8" name="Picture 2">
            <a:extLst>
              <a:ext uri="{FF2B5EF4-FFF2-40B4-BE49-F238E27FC236}">
                <a16:creationId xmlns:a16="http://schemas.microsoft.com/office/drawing/2014/main" id="{D331BE79-96EE-6044-4720-F4C25DDA5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683737" y="383484"/>
            <a:ext cx="1060704" cy="10607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screenshot of a phone&#10;&#10;AI-generated content may be incorrect.">
            <a:extLst>
              <a:ext uri="{FF2B5EF4-FFF2-40B4-BE49-F238E27FC236}">
                <a16:creationId xmlns:a16="http://schemas.microsoft.com/office/drawing/2014/main" id="{DA33281D-571B-F0F1-E5B9-2B5A155BFD1F}"/>
              </a:ext>
            </a:extLst>
          </p:cNvPr>
          <p:cNvPicPr>
            <a:picLocks noChangeAspect="1"/>
          </p:cNvPicPr>
          <p:nvPr/>
        </p:nvPicPr>
        <p:blipFill>
          <a:blip r:embed="rId3"/>
          <a:stretch>
            <a:fillRect/>
          </a:stretch>
        </p:blipFill>
        <p:spPr>
          <a:xfrm>
            <a:off x="2830502" y="4045226"/>
            <a:ext cx="991349" cy="2226334"/>
          </a:xfrm>
          <a:prstGeom prst="rect">
            <a:avLst/>
          </a:prstGeom>
        </p:spPr>
      </p:pic>
      <p:pic>
        <p:nvPicPr>
          <p:cNvPr id="14" name="Picture 13" descr="Graphical user interface, application&#10;&#10;AI-generated content may be incorrect.">
            <a:extLst>
              <a:ext uri="{FF2B5EF4-FFF2-40B4-BE49-F238E27FC236}">
                <a16:creationId xmlns:a16="http://schemas.microsoft.com/office/drawing/2014/main" id="{7B665B3C-579D-3069-3EB6-790E712DA1CC}"/>
              </a:ext>
            </a:extLst>
          </p:cNvPr>
          <p:cNvPicPr>
            <a:picLocks noChangeAspect="1"/>
          </p:cNvPicPr>
          <p:nvPr/>
        </p:nvPicPr>
        <p:blipFill>
          <a:blip r:embed="rId4"/>
          <a:stretch>
            <a:fillRect/>
          </a:stretch>
        </p:blipFill>
        <p:spPr>
          <a:xfrm>
            <a:off x="7188033" y="3488923"/>
            <a:ext cx="3138724" cy="2714333"/>
          </a:xfrm>
          <a:prstGeom prst="rect">
            <a:avLst/>
          </a:prstGeom>
        </p:spPr>
      </p:pic>
    </p:spTree>
    <p:extLst>
      <p:ext uri="{BB962C8B-B14F-4D97-AF65-F5344CB8AC3E}">
        <p14:creationId xmlns:p14="http://schemas.microsoft.com/office/powerpoint/2010/main" val="3996848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1DA70-7454-358B-DCEA-C9BD1383359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4E574FA-66F6-E55A-5663-995558171404}"/>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DF99E58-C615-B20E-5EC0-0372838A8F7C}"/>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Visual Impairment in Dashboards</a:t>
            </a:r>
          </a:p>
        </p:txBody>
      </p:sp>
      <p:sp>
        <p:nvSpPr>
          <p:cNvPr id="5" name="Content Placeholder 2">
            <a:extLst>
              <a:ext uri="{FF2B5EF4-FFF2-40B4-BE49-F238E27FC236}">
                <a16:creationId xmlns:a16="http://schemas.microsoft.com/office/drawing/2014/main" id="{248E0D4D-0856-9067-0509-4FF40D0049E4}"/>
              </a:ext>
            </a:extLst>
          </p:cNvPr>
          <p:cNvSpPr txBox="1">
            <a:spLocks/>
          </p:cNvSpPr>
          <p:nvPr/>
        </p:nvSpPr>
        <p:spPr>
          <a:xfrm>
            <a:off x="935241" y="1835284"/>
            <a:ext cx="5185851" cy="4495942"/>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Text size can be changed within each dashboard element.</a:t>
            </a:r>
          </a:p>
          <a:p>
            <a:r>
              <a:rPr lang="en-US" dirty="0">
                <a:solidFill>
                  <a:schemeClr val="bg1">
                    <a:alpha val="58000"/>
                  </a:schemeClr>
                </a:solidFill>
                <a:latin typeface="Arial" panose="020B0604020202020204" pitchFamily="34" charset="0"/>
                <a:cs typeface="Arial" panose="020B0604020202020204" pitchFamily="34" charset="0"/>
              </a:rPr>
              <a:t>Open the Element Options window and adjust the font size for each component of the element.</a:t>
            </a:r>
          </a:p>
          <a:p>
            <a:pPr lvl="1"/>
            <a:r>
              <a:rPr lang="en-US" dirty="0">
                <a:solidFill>
                  <a:schemeClr val="bg1">
                    <a:alpha val="58000"/>
                  </a:schemeClr>
                </a:solidFill>
                <a:latin typeface="Arial" panose="020B0604020202020204" pitchFamily="34" charset="0"/>
                <a:cs typeface="Arial" panose="020B0604020202020204" pitchFamily="34" charset="0"/>
              </a:rPr>
              <a:t>Sizing options are restricted to presets for accessibility purposes.</a:t>
            </a:r>
          </a:p>
        </p:txBody>
      </p:sp>
      <p:cxnSp>
        <p:nvCxnSpPr>
          <p:cNvPr id="7" name="Straight Connector 6">
            <a:extLst>
              <a:ext uri="{FF2B5EF4-FFF2-40B4-BE49-F238E27FC236}">
                <a16:creationId xmlns:a16="http://schemas.microsoft.com/office/drawing/2014/main" id="{3050F1BC-58DC-3557-A381-C91EB1368DBC}"/>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155B026B-04C7-4AB1-C9CB-60EA672E4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683737" y="383484"/>
            <a:ext cx="1060704" cy="10607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raphical user interface, application&#10;&#10;AI-generated content may be incorrect.">
            <a:extLst>
              <a:ext uri="{FF2B5EF4-FFF2-40B4-BE49-F238E27FC236}">
                <a16:creationId xmlns:a16="http://schemas.microsoft.com/office/drawing/2014/main" id="{018318FA-7CCA-85AD-291C-2437B37987C5}"/>
              </a:ext>
            </a:extLst>
          </p:cNvPr>
          <p:cNvPicPr>
            <a:picLocks noChangeAspect="1"/>
          </p:cNvPicPr>
          <p:nvPr/>
        </p:nvPicPr>
        <p:blipFill>
          <a:blip r:embed="rId3"/>
          <a:stretch>
            <a:fillRect/>
          </a:stretch>
        </p:blipFill>
        <p:spPr>
          <a:xfrm>
            <a:off x="7325815" y="1934049"/>
            <a:ext cx="2752463" cy="3995900"/>
          </a:xfrm>
          <a:prstGeom prst="rect">
            <a:avLst/>
          </a:prstGeom>
        </p:spPr>
      </p:pic>
    </p:spTree>
    <p:extLst>
      <p:ext uri="{BB962C8B-B14F-4D97-AF65-F5344CB8AC3E}">
        <p14:creationId xmlns:p14="http://schemas.microsoft.com/office/powerpoint/2010/main" val="3196822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D1C18-3ED0-428E-3663-4AE3FE78A5E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F10889A-6178-4B5B-282F-70A9740CEEBA}"/>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DA08477-6262-6AD6-4B4D-004AED1A8016}"/>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Visual Impairment in Dashboards</a:t>
            </a:r>
          </a:p>
        </p:txBody>
      </p:sp>
      <p:sp>
        <p:nvSpPr>
          <p:cNvPr id="5" name="Content Placeholder 2">
            <a:extLst>
              <a:ext uri="{FF2B5EF4-FFF2-40B4-BE49-F238E27FC236}">
                <a16:creationId xmlns:a16="http://schemas.microsoft.com/office/drawing/2014/main" id="{D18B15A9-6883-57C7-659F-016FC95BC991}"/>
              </a:ext>
            </a:extLst>
          </p:cNvPr>
          <p:cNvSpPr txBox="1">
            <a:spLocks/>
          </p:cNvSpPr>
          <p:nvPr/>
        </p:nvSpPr>
        <p:spPr>
          <a:xfrm>
            <a:off x="935241" y="1835284"/>
            <a:ext cx="5185851" cy="4495942"/>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You can also set a Header for each element, as well as configuring a “More Information” section.</a:t>
            </a:r>
          </a:p>
        </p:txBody>
      </p:sp>
      <p:cxnSp>
        <p:nvCxnSpPr>
          <p:cNvPr id="7" name="Straight Connector 6">
            <a:extLst>
              <a:ext uri="{FF2B5EF4-FFF2-40B4-BE49-F238E27FC236}">
                <a16:creationId xmlns:a16="http://schemas.microsoft.com/office/drawing/2014/main" id="{DFAD2251-0DF4-0514-B9DE-38E91CE42B12}"/>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6" name="Picture 2" descr="ArcGIS Dashboards | Data Dashboards: Operational, Strategic, Tactical,  Informational">
            <a:extLst>
              <a:ext uri="{FF2B5EF4-FFF2-40B4-BE49-F238E27FC236}">
                <a16:creationId xmlns:a16="http://schemas.microsoft.com/office/drawing/2014/main" id="{4E27417B-87CA-746F-75E8-1FBEE4FCD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3737" y="383484"/>
            <a:ext cx="1060704" cy="10607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aphical user interface, application&#10;&#10;AI-generated content may be incorrect.">
            <a:extLst>
              <a:ext uri="{FF2B5EF4-FFF2-40B4-BE49-F238E27FC236}">
                <a16:creationId xmlns:a16="http://schemas.microsoft.com/office/drawing/2014/main" id="{EF3E735F-36BB-CFF9-34E2-E84DCCC1F003}"/>
              </a:ext>
            </a:extLst>
          </p:cNvPr>
          <p:cNvPicPr>
            <a:picLocks noChangeAspect="1"/>
          </p:cNvPicPr>
          <p:nvPr/>
        </p:nvPicPr>
        <p:blipFill>
          <a:blip r:embed="rId3"/>
          <a:stretch>
            <a:fillRect/>
          </a:stretch>
        </p:blipFill>
        <p:spPr>
          <a:xfrm>
            <a:off x="6962828" y="2047462"/>
            <a:ext cx="4435429" cy="3399660"/>
          </a:xfrm>
          <a:prstGeom prst="rect">
            <a:avLst/>
          </a:prstGeom>
        </p:spPr>
      </p:pic>
      <p:pic>
        <p:nvPicPr>
          <p:cNvPr id="11" name="Picture 10" descr="Graphical user interface, application, Word&#10;&#10;AI-generated content may be incorrect.">
            <a:extLst>
              <a:ext uri="{FF2B5EF4-FFF2-40B4-BE49-F238E27FC236}">
                <a16:creationId xmlns:a16="http://schemas.microsoft.com/office/drawing/2014/main" id="{072E2E16-8B0C-8107-704D-E1C19281396B}"/>
              </a:ext>
            </a:extLst>
          </p:cNvPr>
          <p:cNvPicPr>
            <a:picLocks noChangeAspect="1"/>
          </p:cNvPicPr>
          <p:nvPr/>
        </p:nvPicPr>
        <p:blipFill>
          <a:blip r:embed="rId4"/>
          <a:stretch>
            <a:fillRect/>
          </a:stretch>
        </p:blipFill>
        <p:spPr>
          <a:xfrm>
            <a:off x="699271" y="3179971"/>
            <a:ext cx="5820798" cy="3018427"/>
          </a:xfrm>
          <a:prstGeom prst="rect">
            <a:avLst/>
          </a:prstGeom>
        </p:spPr>
      </p:pic>
    </p:spTree>
    <p:extLst>
      <p:ext uri="{BB962C8B-B14F-4D97-AF65-F5344CB8AC3E}">
        <p14:creationId xmlns:p14="http://schemas.microsoft.com/office/powerpoint/2010/main" val="2075284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F6F04-EFED-7E08-D3C4-052EAC07504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EBBA70A-5B50-2FF6-58D9-1DC094058E9A}"/>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41D385A-D0C6-61CE-EA7C-D012AE59B1D7}"/>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Visual Impairment in Dashboards</a:t>
            </a:r>
          </a:p>
        </p:txBody>
      </p:sp>
      <p:sp>
        <p:nvSpPr>
          <p:cNvPr id="5" name="Content Placeholder 2">
            <a:extLst>
              <a:ext uri="{FF2B5EF4-FFF2-40B4-BE49-F238E27FC236}">
                <a16:creationId xmlns:a16="http://schemas.microsoft.com/office/drawing/2014/main" id="{48273369-999E-1951-6499-1A38A6906B3A}"/>
              </a:ext>
            </a:extLst>
          </p:cNvPr>
          <p:cNvSpPr txBox="1">
            <a:spLocks/>
          </p:cNvSpPr>
          <p:nvPr/>
        </p:nvSpPr>
        <p:spPr>
          <a:xfrm>
            <a:off x="935241" y="2004249"/>
            <a:ext cx="5185851" cy="3227375"/>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Default text font and color can be changed when using a custom theme for your Dashboard.</a:t>
            </a:r>
          </a:p>
          <a:p>
            <a:r>
              <a:rPr lang="en-US" dirty="0">
                <a:solidFill>
                  <a:schemeClr val="bg1">
                    <a:alpha val="58000"/>
                  </a:schemeClr>
                </a:solidFill>
                <a:latin typeface="Arial" panose="020B0604020202020204" pitchFamily="34" charset="0"/>
                <a:cs typeface="Arial" panose="020B0604020202020204" pitchFamily="34" charset="0"/>
              </a:rPr>
              <a:t>Within your custom theme, use the typography tab on the bottom of the screen to adjust font type.</a:t>
            </a:r>
          </a:p>
          <a:p>
            <a:r>
              <a:rPr lang="en-US" dirty="0">
                <a:solidFill>
                  <a:schemeClr val="bg1">
                    <a:alpha val="58000"/>
                  </a:schemeClr>
                </a:solidFill>
                <a:latin typeface="Arial" panose="020B0604020202020204" pitchFamily="34" charset="0"/>
                <a:cs typeface="Arial" panose="020B0604020202020204" pitchFamily="34" charset="0"/>
              </a:rPr>
              <a:t>Default colors can be adjusted within the “Colors” section at the top.</a:t>
            </a:r>
          </a:p>
        </p:txBody>
      </p:sp>
      <p:cxnSp>
        <p:nvCxnSpPr>
          <p:cNvPr id="7" name="Straight Connector 6">
            <a:extLst>
              <a:ext uri="{FF2B5EF4-FFF2-40B4-BE49-F238E27FC236}">
                <a16:creationId xmlns:a16="http://schemas.microsoft.com/office/drawing/2014/main" id="{71FD06FF-F42B-C5E8-BFE6-EE65B57A487D}"/>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9010EE0A-D727-D918-58B3-09C356846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683737" y="383484"/>
            <a:ext cx="1060704" cy="10607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raphical user interface, application&#10;&#10;AI-generated content may be incorrect.">
            <a:extLst>
              <a:ext uri="{FF2B5EF4-FFF2-40B4-BE49-F238E27FC236}">
                <a16:creationId xmlns:a16="http://schemas.microsoft.com/office/drawing/2014/main" id="{0B6CCB4A-C21B-5C1B-5350-5E0BAB076EA3}"/>
              </a:ext>
            </a:extLst>
          </p:cNvPr>
          <p:cNvPicPr>
            <a:picLocks noChangeAspect="1"/>
          </p:cNvPicPr>
          <p:nvPr/>
        </p:nvPicPr>
        <p:blipFill>
          <a:blip r:embed="rId3"/>
          <a:stretch>
            <a:fillRect/>
          </a:stretch>
        </p:blipFill>
        <p:spPr>
          <a:xfrm>
            <a:off x="7487183" y="1202635"/>
            <a:ext cx="2778107" cy="5187847"/>
          </a:xfrm>
          <a:prstGeom prst="rect">
            <a:avLst/>
          </a:prstGeom>
        </p:spPr>
      </p:pic>
    </p:spTree>
    <p:extLst>
      <p:ext uri="{BB962C8B-B14F-4D97-AF65-F5344CB8AC3E}">
        <p14:creationId xmlns:p14="http://schemas.microsoft.com/office/powerpoint/2010/main" val="1773636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0021B-E18A-1447-F55C-B393289462E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0F61A72-780F-A0A3-B0A1-2A4860225414}"/>
              </a:ext>
            </a:extLst>
          </p:cNvPr>
          <p:cNvSpPr/>
          <p:nvPr/>
        </p:nvSpPr>
        <p:spPr>
          <a:xfrm>
            <a:off x="343948" y="260059"/>
            <a:ext cx="11560029"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CCE7A6D-4197-8D38-EB95-A8F64797B86F}"/>
              </a:ext>
            </a:extLst>
          </p:cNvPr>
          <p:cNvSpPr txBox="1">
            <a:spLocks/>
          </p:cNvSpPr>
          <p:nvPr/>
        </p:nvSpPr>
        <p:spPr>
          <a:xfrm>
            <a:off x="623278" y="379779"/>
            <a:ext cx="8531604"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Alternate Text and Captions in Experience Builder</a:t>
            </a:r>
          </a:p>
        </p:txBody>
      </p:sp>
      <p:cxnSp>
        <p:nvCxnSpPr>
          <p:cNvPr id="6" name="Straight Connector 5">
            <a:extLst>
              <a:ext uri="{FF2B5EF4-FFF2-40B4-BE49-F238E27FC236}">
                <a16:creationId xmlns:a16="http://schemas.microsoft.com/office/drawing/2014/main" id="{C9D53E1A-45B4-FDE8-E732-2094D6D4D77E}"/>
              </a:ext>
            </a:extLst>
          </p:cNvPr>
          <p:cNvCxnSpPr>
            <a:cxnSpLocks/>
          </p:cNvCxnSpPr>
          <p:nvPr/>
        </p:nvCxnSpPr>
        <p:spPr>
          <a:xfrm>
            <a:off x="720000" y="1567588"/>
            <a:ext cx="3172492"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A56B69B3-8DDF-29A3-B767-928A793EDB24}"/>
              </a:ext>
            </a:extLst>
          </p:cNvPr>
          <p:cNvSpPr txBox="1">
            <a:spLocks/>
          </p:cNvSpPr>
          <p:nvPr/>
        </p:nvSpPr>
        <p:spPr>
          <a:xfrm>
            <a:off x="671119" y="1908097"/>
            <a:ext cx="5645791" cy="4165530"/>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Accessibility options in Experience Builder are turned off by default!</a:t>
            </a:r>
          </a:p>
          <a:p>
            <a:r>
              <a:rPr lang="en-US" dirty="0">
                <a:solidFill>
                  <a:schemeClr val="bg1">
                    <a:alpha val="58000"/>
                  </a:schemeClr>
                </a:solidFill>
                <a:latin typeface="Arial" panose="020B0604020202020204" pitchFamily="34" charset="0"/>
                <a:cs typeface="Arial" panose="020B0604020202020204" pitchFamily="34" charset="0"/>
              </a:rPr>
              <a:t>When starting a new Experience, navigate to the bottom right of the screen to toggle on accessibility options via the “A11Y” button.</a:t>
            </a:r>
          </a:p>
          <a:p>
            <a:r>
              <a:rPr lang="en-US" dirty="0">
                <a:solidFill>
                  <a:schemeClr val="bg1">
                    <a:alpha val="58000"/>
                  </a:schemeClr>
                </a:solidFill>
                <a:latin typeface="Arial" panose="020B0604020202020204" pitchFamily="34" charset="0"/>
                <a:cs typeface="Arial" panose="020B0604020202020204" pitchFamily="34" charset="0"/>
              </a:rPr>
              <a:t>This turns on A11Y options for every widget in your Experience.</a:t>
            </a:r>
          </a:p>
          <a:p>
            <a:endParaRPr lang="en-US" dirty="0">
              <a:solidFill>
                <a:schemeClr val="bg1">
                  <a:alpha val="58000"/>
                </a:schemeClr>
              </a:solidFill>
              <a:latin typeface="Arial" panose="020B0604020202020204" pitchFamily="34" charset="0"/>
              <a:cs typeface="Arial" panose="020B0604020202020204" pitchFamily="34" charset="0"/>
            </a:endParaRPr>
          </a:p>
        </p:txBody>
      </p:sp>
      <p:pic>
        <p:nvPicPr>
          <p:cNvPr id="8194" name="Picture 2" descr="Build Web Apps with No-Code or Low-Code | ArcGIS Experience Builder">
            <a:extLst>
              <a:ext uri="{FF2B5EF4-FFF2-40B4-BE49-F238E27FC236}">
                <a16:creationId xmlns:a16="http://schemas.microsoft.com/office/drawing/2014/main" id="{1AC3D7F6-FEF9-2305-BDD4-B51186BF6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494" y="383485"/>
            <a:ext cx="1060704" cy="106070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descr="Text&#10;&#10;AI-generated content may be incorrect.">
            <a:extLst>
              <a:ext uri="{FF2B5EF4-FFF2-40B4-BE49-F238E27FC236}">
                <a16:creationId xmlns:a16="http://schemas.microsoft.com/office/drawing/2014/main" id="{ED427F1B-EC9D-613A-2348-0B0F2AE3701D}"/>
              </a:ext>
            </a:extLst>
          </p:cNvPr>
          <p:cNvPicPr>
            <a:picLocks noChangeAspect="1"/>
          </p:cNvPicPr>
          <p:nvPr/>
        </p:nvPicPr>
        <p:blipFill>
          <a:blip r:embed="rId3"/>
          <a:stretch>
            <a:fillRect/>
          </a:stretch>
        </p:blipFill>
        <p:spPr>
          <a:xfrm>
            <a:off x="6861504" y="1965564"/>
            <a:ext cx="3835302" cy="1781487"/>
          </a:xfrm>
          <a:prstGeom prst="rect">
            <a:avLst/>
          </a:prstGeom>
        </p:spPr>
      </p:pic>
      <p:pic>
        <p:nvPicPr>
          <p:cNvPr id="11" name="Picture 10" descr="Graphical user interface, application&#10;&#10;AI-generated content may be incorrect.">
            <a:extLst>
              <a:ext uri="{FF2B5EF4-FFF2-40B4-BE49-F238E27FC236}">
                <a16:creationId xmlns:a16="http://schemas.microsoft.com/office/drawing/2014/main" id="{1CF46C43-9EDE-D6A7-3CDA-9576DA96B043}"/>
              </a:ext>
            </a:extLst>
          </p:cNvPr>
          <p:cNvPicPr>
            <a:picLocks noChangeAspect="1"/>
          </p:cNvPicPr>
          <p:nvPr/>
        </p:nvPicPr>
        <p:blipFill>
          <a:blip r:embed="rId4"/>
          <a:stretch>
            <a:fillRect/>
          </a:stretch>
        </p:blipFill>
        <p:spPr>
          <a:xfrm>
            <a:off x="7064032" y="4207014"/>
            <a:ext cx="2934109" cy="1962424"/>
          </a:xfrm>
          <a:prstGeom prst="rect">
            <a:avLst/>
          </a:prstGeom>
        </p:spPr>
      </p:pic>
    </p:spTree>
    <p:extLst>
      <p:ext uri="{BB962C8B-B14F-4D97-AF65-F5344CB8AC3E}">
        <p14:creationId xmlns:p14="http://schemas.microsoft.com/office/powerpoint/2010/main" val="1976511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649C3-2900-B62B-A8D9-3A072AF550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D96CD80-8C60-861C-4CD4-DCAA13D30838}"/>
              </a:ext>
            </a:extLst>
          </p:cNvPr>
          <p:cNvSpPr/>
          <p:nvPr/>
        </p:nvSpPr>
        <p:spPr>
          <a:xfrm>
            <a:off x="343948" y="260059"/>
            <a:ext cx="11560029"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2BB99F8-F308-AAA9-9AD0-DE7FFECC25A4}"/>
              </a:ext>
            </a:extLst>
          </p:cNvPr>
          <p:cNvSpPr txBox="1">
            <a:spLocks/>
          </p:cNvSpPr>
          <p:nvPr/>
        </p:nvSpPr>
        <p:spPr>
          <a:xfrm>
            <a:off x="623278" y="379779"/>
            <a:ext cx="8531604"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Alternate Text and Captions in Experience Builder</a:t>
            </a:r>
          </a:p>
        </p:txBody>
      </p:sp>
      <p:cxnSp>
        <p:nvCxnSpPr>
          <p:cNvPr id="6" name="Straight Connector 5">
            <a:extLst>
              <a:ext uri="{FF2B5EF4-FFF2-40B4-BE49-F238E27FC236}">
                <a16:creationId xmlns:a16="http://schemas.microsoft.com/office/drawing/2014/main" id="{7BD01A57-4AFF-5185-E06D-23469D135E34}"/>
              </a:ext>
            </a:extLst>
          </p:cNvPr>
          <p:cNvCxnSpPr>
            <a:cxnSpLocks/>
          </p:cNvCxnSpPr>
          <p:nvPr/>
        </p:nvCxnSpPr>
        <p:spPr>
          <a:xfrm>
            <a:off x="720000" y="1567588"/>
            <a:ext cx="3172492"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90C2C4A2-3942-8E65-32F7-98C7893212CF}"/>
              </a:ext>
            </a:extLst>
          </p:cNvPr>
          <p:cNvSpPr txBox="1">
            <a:spLocks/>
          </p:cNvSpPr>
          <p:nvPr/>
        </p:nvSpPr>
        <p:spPr>
          <a:xfrm>
            <a:off x="671119" y="1908097"/>
            <a:ext cx="5645791" cy="4165530"/>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A widget description should be added to every widget in your Experience.</a:t>
            </a:r>
          </a:p>
          <a:p>
            <a:r>
              <a:rPr lang="en-US" dirty="0">
                <a:solidFill>
                  <a:schemeClr val="bg1">
                    <a:alpha val="58000"/>
                  </a:schemeClr>
                </a:solidFill>
                <a:latin typeface="Arial" panose="020B0604020202020204" pitchFamily="34" charset="0"/>
                <a:cs typeface="Arial" panose="020B0604020202020204" pitchFamily="34" charset="0"/>
              </a:rPr>
              <a:t>Widgets with the Alt-Text option should have the Alt-Text filled out instead.</a:t>
            </a:r>
          </a:p>
          <a:p>
            <a:pPr lvl="1"/>
            <a:r>
              <a:rPr lang="en-US" dirty="0">
                <a:solidFill>
                  <a:schemeClr val="bg1">
                    <a:alpha val="58000"/>
                  </a:schemeClr>
                </a:solidFill>
                <a:latin typeface="Arial" panose="020B0604020202020204" pitchFamily="34" charset="0"/>
                <a:cs typeface="Arial" panose="020B0604020202020204" pitchFamily="34" charset="0"/>
              </a:rPr>
              <a:t>Both are not needed.</a:t>
            </a:r>
          </a:p>
          <a:p>
            <a:endParaRPr lang="en-US" dirty="0">
              <a:solidFill>
                <a:schemeClr val="bg1">
                  <a:alpha val="58000"/>
                </a:schemeClr>
              </a:solidFill>
              <a:latin typeface="Arial" panose="020B0604020202020204" pitchFamily="34" charset="0"/>
              <a:cs typeface="Arial" panose="020B0604020202020204" pitchFamily="34" charset="0"/>
            </a:endParaRPr>
          </a:p>
          <a:p>
            <a:endParaRPr lang="en-US" dirty="0">
              <a:solidFill>
                <a:schemeClr val="bg1">
                  <a:alpha val="58000"/>
                </a:schemeClr>
              </a:solidFill>
              <a:latin typeface="Arial" panose="020B0604020202020204" pitchFamily="34" charset="0"/>
              <a:cs typeface="Arial" panose="020B0604020202020204" pitchFamily="34" charset="0"/>
            </a:endParaRPr>
          </a:p>
        </p:txBody>
      </p:sp>
      <p:pic>
        <p:nvPicPr>
          <p:cNvPr id="8194" name="Picture 2">
            <a:extLst>
              <a:ext uri="{FF2B5EF4-FFF2-40B4-BE49-F238E27FC236}">
                <a16:creationId xmlns:a16="http://schemas.microsoft.com/office/drawing/2014/main" id="{A461DE92-0E5D-50F1-2218-F3305DF54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723494" y="383485"/>
            <a:ext cx="1060704" cy="10607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Graphical user interface, application&#10;&#10;AI-generated content may be incorrect.">
            <a:extLst>
              <a:ext uri="{FF2B5EF4-FFF2-40B4-BE49-F238E27FC236}">
                <a16:creationId xmlns:a16="http://schemas.microsoft.com/office/drawing/2014/main" id="{F312E200-EFAE-BC9E-6395-BCDAF831CE38}"/>
              </a:ext>
            </a:extLst>
          </p:cNvPr>
          <p:cNvPicPr>
            <a:picLocks noChangeAspect="1"/>
          </p:cNvPicPr>
          <p:nvPr/>
        </p:nvPicPr>
        <p:blipFill>
          <a:blip r:embed="rId3"/>
          <a:stretch>
            <a:fillRect/>
          </a:stretch>
        </p:blipFill>
        <p:spPr>
          <a:xfrm>
            <a:off x="7590806" y="1950832"/>
            <a:ext cx="2934109" cy="1962424"/>
          </a:xfrm>
          <a:prstGeom prst="rect">
            <a:avLst/>
          </a:prstGeom>
        </p:spPr>
      </p:pic>
      <p:pic>
        <p:nvPicPr>
          <p:cNvPr id="3" name="Picture 2" descr="Graphical user interface, background pattern&#10;&#10;AI-generated content may be incorrect.">
            <a:extLst>
              <a:ext uri="{FF2B5EF4-FFF2-40B4-BE49-F238E27FC236}">
                <a16:creationId xmlns:a16="http://schemas.microsoft.com/office/drawing/2014/main" id="{5A987948-D333-3FB1-E23C-B4049B5B4F69}"/>
              </a:ext>
            </a:extLst>
          </p:cNvPr>
          <p:cNvPicPr>
            <a:picLocks noChangeAspect="1"/>
          </p:cNvPicPr>
          <p:nvPr/>
        </p:nvPicPr>
        <p:blipFill>
          <a:blip r:embed="rId4"/>
          <a:stretch>
            <a:fillRect/>
          </a:stretch>
        </p:blipFill>
        <p:spPr>
          <a:xfrm>
            <a:off x="7705979" y="4325287"/>
            <a:ext cx="2839438" cy="1727325"/>
          </a:xfrm>
          <a:prstGeom prst="rect">
            <a:avLst/>
          </a:prstGeom>
        </p:spPr>
      </p:pic>
    </p:spTree>
    <p:extLst>
      <p:ext uri="{BB962C8B-B14F-4D97-AF65-F5344CB8AC3E}">
        <p14:creationId xmlns:p14="http://schemas.microsoft.com/office/powerpoint/2010/main" val="2415238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F7DE9-DFEC-9408-96D2-7F1481FADAF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9CF2270-029A-1C85-6E17-C826E21C40C7}"/>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8977862-C168-20D0-ED5B-96658A9A050B}"/>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Color Blindness in Experience Builder </a:t>
            </a:r>
          </a:p>
        </p:txBody>
      </p:sp>
      <p:sp>
        <p:nvSpPr>
          <p:cNvPr id="5" name="Content Placeholder 2">
            <a:extLst>
              <a:ext uri="{FF2B5EF4-FFF2-40B4-BE49-F238E27FC236}">
                <a16:creationId xmlns:a16="http://schemas.microsoft.com/office/drawing/2014/main" id="{E45655A8-D319-7413-CC51-72EA49819C33}"/>
              </a:ext>
            </a:extLst>
          </p:cNvPr>
          <p:cNvSpPr txBox="1">
            <a:spLocks/>
          </p:cNvSpPr>
          <p:nvPr/>
        </p:nvSpPr>
        <p:spPr>
          <a:xfrm>
            <a:off x="886210" y="1997765"/>
            <a:ext cx="5185851" cy="4101029"/>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alpha val="58000"/>
                  </a:schemeClr>
                </a:solidFill>
                <a:latin typeface="Arial" panose="020B0604020202020204" pitchFamily="34" charset="0"/>
                <a:cs typeface="Arial" panose="020B0604020202020204" pitchFamily="34" charset="0"/>
              </a:rPr>
              <a:t>You can change the color of your text and widget icons within your widgets individually.</a:t>
            </a:r>
          </a:p>
          <a:p>
            <a:pPr lvl="1"/>
            <a:r>
              <a:rPr lang="en-US" sz="1800" dirty="0">
                <a:solidFill>
                  <a:schemeClr val="bg1">
                    <a:alpha val="58000"/>
                  </a:schemeClr>
                </a:solidFill>
                <a:latin typeface="Arial" panose="020B0604020202020204" pitchFamily="34" charset="0"/>
                <a:cs typeface="Arial" panose="020B0604020202020204" pitchFamily="34" charset="0"/>
              </a:rPr>
              <a:t>Within the Widget Options sidebar on the right, you can adjust the color of the widget and any text/items within it.</a:t>
            </a:r>
          </a:p>
          <a:p>
            <a:pPr lvl="1"/>
            <a:r>
              <a:rPr lang="en-US" sz="1800" dirty="0">
                <a:solidFill>
                  <a:schemeClr val="bg1">
                    <a:alpha val="58000"/>
                  </a:schemeClr>
                </a:solidFill>
                <a:latin typeface="Arial" panose="020B0604020202020204" pitchFamily="34" charset="0"/>
                <a:cs typeface="Arial" panose="020B0604020202020204" pitchFamily="34" charset="0"/>
              </a:rPr>
              <a:t>Note: Experience Builder will not warn you if your color selection is not accessible. The “Tips and Tricks” discussed later will be helpful for checking this manually.</a:t>
            </a:r>
          </a:p>
        </p:txBody>
      </p:sp>
      <p:cxnSp>
        <p:nvCxnSpPr>
          <p:cNvPr id="7" name="Straight Connector 6">
            <a:extLst>
              <a:ext uri="{FF2B5EF4-FFF2-40B4-BE49-F238E27FC236}">
                <a16:creationId xmlns:a16="http://schemas.microsoft.com/office/drawing/2014/main" id="{B779D32A-A4C8-318A-BE44-24C126E21994}"/>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4289F0E-BC8B-63B3-46A0-C762A1E3E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723494" y="383485"/>
            <a:ext cx="1060704" cy="1060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shot of a computer screen&#10;&#10;AI-generated content may be incorrect.">
            <a:extLst>
              <a:ext uri="{FF2B5EF4-FFF2-40B4-BE49-F238E27FC236}">
                <a16:creationId xmlns:a16="http://schemas.microsoft.com/office/drawing/2014/main" id="{6B10B05A-5EA5-D4C5-C216-67DC14A7C7C7}"/>
              </a:ext>
            </a:extLst>
          </p:cNvPr>
          <p:cNvPicPr>
            <a:picLocks noChangeAspect="1"/>
          </p:cNvPicPr>
          <p:nvPr/>
        </p:nvPicPr>
        <p:blipFill>
          <a:blip r:embed="rId3"/>
          <a:stretch>
            <a:fillRect/>
          </a:stretch>
        </p:blipFill>
        <p:spPr>
          <a:xfrm>
            <a:off x="7831663" y="1788756"/>
            <a:ext cx="2353003" cy="4115374"/>
          </a:xfrm>
          <a:prstGeom prst="rect">
            <a:avLst/>
          </a:prstGeom>
        </p:spPr>
      </p:pic>
    </p:spTree>
    <p:extLst>
      <p:ext uri="{BB962C8B-B14F-4D97-AF65-F5344CB8AC3E}">
        <p14:creationId xmlns:p14="http://schemas.microsoft.com/office/powerpoint/2010/main" val="9179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80A1F-2C0D-4F80-4B83-253082D2BA9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B31EC65-8EE2-E90A-C782-7197FE912996}"/>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EA6F0C3-EA2E-93CE-BE44-5671882B23A9}"/>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Color Blindness in Experience Builder </a:t>
            </a:r>
          </a:p>
        </p:txBody>
      </p:sp>
      <p:sp>
        <p:nvSpPr>
          <p:cNvPr id="5" name="Content Placeholder 2">
            <a:extLst>
              <a:ext uri="{FF2B5EF4-FFF2-40B4-BE49-F238E27FC236}">
                <a16:creationId xmlns:a16="http://schemas.microsoft.com/office/drawing/2014/main" id="{7816C31A-7798-C65F-A58A-CB5529D97291}"/>
              </a:ext>
            </a:extLst>
          </p:cNvPr>
          <p:cNvSpPr txBox="1">
            <a:spLocks/>
          </p:cNvSpPr>
          <p:nvPr/>
        </p:nvSpPr>
        <p:spPr>
          <a:xfrm>
            <a:off x="770304" y="1759815"/>
            <a:ext cx="5185851" cy="4312659"/>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Experience Builder offers color themes that are designed to be useable even if someone is color blind.</a:t>
            </a:r>
          </a:p>
          <a:p>
            <a:r>
              <a:rPr lang="en-US" dirty="0">
                <a:solidFill>
                  <a:schemeClr val="bg1">
                    <a:alpha val="58000"/>
                  </a:schemeClr>
                </a:solidFill>
                <a:latin typeface="Arial" panose="020B0604020202020204" pitchFamily="34" charset="0"/>
                <a:cs typeface="Arial" panose="020B0604020202020204" pitchFamily="34" charset="0"/>
              </a:rPr>
              <a:t>When creating an Experience, choose the “color </a:t>
            </a:r>
            <a:r>
              <a:rPr lang="en-US" dirty="0" err="1">
                <a:solidFill>
                  <a:schemeClr val="bg1">
                    <a:alpha val="58000"/>
                  </a:schemeClr>
                </a:solidFill>
                <a:latin typeface="Arial" panose="020B0604020202020204" pitchFamily="34" charset="0"/>
                <a:cs typeface="Arial" panose="020B0604020202020204" pitchFamily="34" charset="0"/>
              </a:rPr>
              <a:t>pallete</a:t>
            </a:r>
            <a:r>
              <a:rPr lang="en-US" dirty="0">
                <a:solidFill>
                  <a:schemeClr val="bg1">
                    <a:alpha val="58000"/>
                  </a:schemeClr>
                </a:solidFill>
                <a:latin typeface="Arial" panose="020B0604020202020204" pitchFamily="34" charset="0"/>
                <a:cs typeface="Arial" panose="020B0604020202020204" pitchFamily="34" charset="0"/>
              </a:rPr>
              <a:t>” option from the toolbar on the top left:</a:t>
            </a:r>
          </a:p>
        </p:txBody>
      </p:sp>
      <p:cxnSp>
        <p:nvCxnSpPr>
          <p:cNvPr id="7" name="Straight Connector 6">
            <a:extLst>
              <a:ext uri="{FF2B5EF4-FFF2-40B4-BE49-F238E27FC236}">
                <a16:creationId xmlns:a16="http://schemas.microsoft.com/office/drawing/2014/main" id="{B76C2BBD-110A-2884-4020-6C7F0E3065BE}"/>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9B77B44D-5342-BB52-E90A-E38E600DDA72}"/>
              </a:ext>
            </a:extLst>
          </p:cNvPr>
          <p:cNvSpPr txBox="1">
            <a:spLocks/>
          </p:cNvSpPr>
          <p:nvPr/>
        </p:nvSpPr>
        <p:spPr>
          <a:xfrm>
            <a:off x="6382510" y="1759816"/>
            <a:ext cx="5185851" cy="4312659"/>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This opens the Theme tab. Some of the Themes offered are listed below, and you can create your own theme if the presets do not work for your Experience.</a:t>
            </a:r>
          </a:p>
        </p:txBody>
      </p:sp>
      <p:pic>
        <p:nvPicPr>
          <p:cNvPr id="3" name="Picture 2">
            <a:extLst>
              <a:ext uri="{FF2B5EF4-FFF2-40B4-BE49-F238E27FC236}">
                <a16:creationId xmlns:a16="http://schemas.microsoft.com/office/drawing/2014/main" id="{829886A3-EF3E-720A-6153-8739960BB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723494" y="383485"/>
            <a:ext cx="1060704" cy="1060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shot of a phone&#10;&#10;AI-generated content may be incorrect.">
            <a:extLst>
              <a:ext uri="{FF2B5EF4-FFF2-40B4-BE49-F238E27FC236}">
                <a16:creationId xmlns:a16="http://schemas.microsoft.com/office/drawing/2014/main" id="{33C6DDA1-FACE-7A98-A6C2-F6435A9F4E1F}"/>
              </a:ext>
            </a:extLst>
          </p:cNvPr>
          <p:cNvPicPr>
            <a:picLocks noChangeAspect="1"/>
          </p:cNvPicPr>
          <p:nvPr/>
        </p:nvPicPr>
        <p:blipFill>
          <a:blip r:embed="rId3"/>
          <a:stretch>
            <a:fillRect/>
          </a:stretch>
        </p:blipFill>
        <p:spPr>
          <a:xfrm>
            <a:off x="2897884" y="3922302"/>
            <a:ext cx="2220768" cy="2435441"/>
          </a:xfrm>
          <a:prstGeom prst="rect">
            <a:avLst/>
          </a:prstGeom>
        </p:spPr>
      </p:pic>
      <p:pic>
        <p:nvPicPr>
          <p:cNvPr id="16" name="Picture 15" descr="Graphical user interface, application&#10;&#10;AI-generated content may be incorrect.">
            <a:extLst>
              <a:ext uri="{FF2B5EF4-FFF2-40B4-BE49-F238E27FC236}">
                <a16:creationId xmlns:a16="http://schemas.microsoft.com/office/drawing/2014/main" id="{93D13D93-F25A-4728-A456-A4C69522E166}"/>
              </a:ext>
            </a:extLst>
          </p:cNvPr>
          <p:cNvPicPr>
            <a:picLocks noChangeAspect="1"/>
          </p:cNvPicPr>
          <p:nvPr/>
        </p:nvPicPr>
        <p:blipFill>
          <a:blip r:embed="rId4"/>
          <a:stretch>
            <a:fillRect/>
          </a:stretch>
        </p:blipFill>
        <p:spPr>
          <a:xfrm>
            <a:off x="6786818" y="3458818"/>
            <a:ext cx="2183128" cy="2871584"/>
          </a:xfrm>
          <a:prstGeom prst="rect">
            <a:avLst/>
          </a:prstGeom>
        </p:spPr>
      </p:pic>
      <p:pic>
        <p:nvPicPr>
          <p:cNvPr id="18" name="Picture 17" descr="A picture containing text, electronics, display, screenshot&#10;&#10;AI-generated content may be incorrect.">
            <a:extLst>
              <a:ext uri="{FF2B5EF4-FFF2-40B4-BE49-F238E27FC236}">
                <a16:creationId xmlns:a16="http://schemas.microsoft.com/office/drawing/2014/main" id="{6B3B1BD1-BA1B-C7D3-8A98-0A6BD3A01A08}"/>
              </a:ext>
            </a:extLst>
          </p:cNvPr>
          <p:cNvPicPr>
            <a:picLocks noChangeAspect="1"/>
          </p:cNvPicPr>
          <p:nvPr/>
        </p:nvPicPr>
        <p:blipFill>
          <a:blip r:embed="rId5"/>
          <a:stretch>
            <a:fillRect/>
          </a:stretch>
        </p:blipFill>
        <p:spPr>
          <a:xfrm>
            <a:off x="9147979" y="4043225"/>
            <a:ext cx="2324424" cy="1971950"/>
          </a:xfrm>
          <a:prstGeom prst="rect">
            <a:avLst/>
          </a:prstGeom>
        </p:spPr>
      </p:pic>
    </p:spTree>
    <p:extLst>
      <p:ext uri="{BB962C8B-B14F-4D97-AF65-F5344CB8AC3E}">
        <p14:creationId xmlns:p14="http://schemas.microsoft.com/office/powerpoint/2010/main" val="125724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C044B-CFD7-11DE-C74E-8DA91F93A2D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9FE8C4D-AF5C-A192-23A1-47BD4B31E4C6}"/>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A445069-B256-D03B-1385-B82167D746D0}"/>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Visual Impairment in Experience Builder</a:t>
            </a:r>
          </a:p>
        </p:txBody>
      </p:sp>
      <p:sp>
        <p:nvSpPr>
          <p:cNvPr id="5" name="Content Placeholder 2">
            <a:extLst>
              <a:ext uri="{FF2B5EF4-FFF2-40B4-BE49-F238E27FC236}">
                <a16:creationId xmlns:a16="http://schemas.microsoft.com/office/drawing/2014/main" id="{968B00B9-9ED2-B773-7C51-3E357C45ED9A}"/>
              </a:ext>
            </a:extLst>
          </p:cNvPr>
          <p:cNvSpPr txBox="1">
            <a:spLocks/>
          </p:cNvSpPr>
          <p:nvPr/>
        </p:nvSpPr>
        <p:spPr>
          <a:xfrm>
            <a:off x="935241" y="2004249"/>
            <a:ext cx="5185851" cy="3227375"/>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Toggling on the “Image Viewer” for Image widgets allows those with visual impairment to view the image at a larger size if needed.</a:t>
            </a:r>
          </a:p>
          <a:p>
            <a:pPr lvl="1"/>
            <a:r>
              <a:rPr lang="en-US" dirty="0">
                <a:solidFill>
                  <a:schemeClr val="bg1">
                    <a:alpha val="58000"/>
                  </a:schemeClr>
                </a:solidFill>
                <a:latin typeface="Arial" panose="020B0604020202020204" pitchFamily="34" charset="0"/>
                <a:cs typeface="Arial" panose="020B0604020202020204" pitchFamily="34" charset="0"/>
              </a:rPr>
              <a:t>It also provides a custom zoom tool on the image to be scaled to a custom size.</a:t>
            </a:r>
          </a:p>
        </p:txBody>
      </p:sp>
      <p:cxnSp>
        <p:nvCxnSpPr>
          <p:cNvPr id="7" name="Straight Connector 6">
            <a:extLst>
              <a:ext uri="{FF2B5EF4-FFF2-40B4-BE49-F238E27FC236}">
                <a16:creationId xmlns:a16="http://schemas.microsoft.com/office/drawing/2014/main" id="{2A29FF1D-C79C-D1F3-0E02-467EBD7EFC8B}"/>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3" name="Picture 2" descr="Build Web Apps with No-Code or Low-Code | ArcGIS Experience Builder">
            <a:extLst>
              <a:ext uri="{FF2B5EF4-FFF2-40B4-BE49-F238E27FC236}">
                <a16:creationId xmlns:a16="http://schemas.microsoft.com/office/drawing/2014/main" id="{6311DD0A-76B0-3059-CC96-1B86F1158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494" y="383485"/>
            <a:ext cx="1060704" cy="1060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60D8840-7DBD-C527-7653-EAF5746C7220}"/>
              </a:ext>
            </a:extLst>
          </p:cNvPr>
          <p:cNvPicPr>
            <a:picLocks noChangeAspect="1"/>
          </p:cNvPicPr>
          <p:nvPr/>
        </p:nvPicPr>
        <p:blipFill>
          <a:blip r:embed="rId3"/>
          <a:stretch>
            <a:fillRect/>
          </a:stretch>
        </p:blipFill>
        <p:spPr>
          <a:xfrm>
            <a:off x="7776379" y="1709086"/>
            <a:ext cx="2324424" cy="438211"/>
          </a:xfrm>
          <a:prstGeom prst="rect">
            <a:avLst/>
          </a:prstGeom>
        </p:spPr>
      </p:pic>
      <p:pic>
        <p:nvPicPr>
          <p:cNvPr id="12" name="Picture 11" descr="A picture containing bottle, drinking water&#10;&#10;AI-generated content may be incorrect.">
            <a:extLst>
              <a:ext uri="{FF2B5EF4-FFF2-40B4-BE49-F238E27FC236}">
                <a16:creationId xmlns:a16="http://schemas.microsoft.com/office/drawing/2014/main" id="{1AF6EB66-815E-840D-EDE3-79CC4598E02A}"/>
              </a:ext>
            </a:extLst>
          </p:cNvPr>
          <p:cNvPicPr>
            <a:picLocks noChangeAspect="1"/>
          </p:cNvPicPr>
          <p:nvPr/>
        </p:nvPicPr>
        <p:blipFill>
          <a:blip r:embed="rId4"/>
          <a:stretch>
            <a:fillRect/>
          </a:stretch>
        </p:blipFill>
        <p:spPr>
          <a:xfrm>
            <a:off x="7709408" y="2365099"/>
            <a:ext cx="2378809" cy="2069627"/>
          </a:xfrm>
          <a:prstGeom prst="rect">
            <a:avLst/>
          </a:prstGeom>
        </p:spPr>
      </p:pic>
      <p:pic>
        <p:nvPicPr>
          <p:cNvPr id="14" name="Picture 13" descr="Graphical user interface&#10;&#10;AI-generated content may be incorrect.">
            <a:extLst>
              <a:ext uri="{FF2B5EF4-FFF2-40B4-BE49-F238E27FC236}">
                <a16:creationId xmlns:a16="http://schemas.microsoft.com/office/drawing/2014/main" id="{E7CA8E84-84FC-A3AB-6139-7EBAE9903D90}"/>
              </a:ext>
            </a:extLst>
          </p:cNvPr>
          <p:cNvPicPr>
            <a:picLocks noChangeAspect="1"/>
          </p:cNvPicPr>
          <p:nvPr/>
        </p:nvPicPr>
        <p:blipFill>
          <a:blip r:embed="rId5"/>
          <a:stretch>
            <a:fillRect/>
          </a:stretch>
        </p:blipFill>
        <p:spPr>
          <a:xfrm>
            <a:off x="8026349" y="4805522"/>
            <a:ext cx="1705213" cy="685896"/>
          </a:xfrm>
          <a:prstGeom prst="rect">
            <a:avLst/>
          </a:prstGeom>
        </p:spPr>
      </p:pic>
    </p:spTree>
    <p:extLst>
      <p:ext uri="{BB962C8B-B14F-4D97-AF65-F5344CB8AC3E}">
        <p14:creationId xmlns:p14="http://schemas.microsoft.com/office/powerpoint/2010/main" val="3775709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9B955-762F-5C19-9AC6-FB271AD37B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871FDE1-AC71-9069-B024-E04A4B8886EB}"/>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030589E-B4B5-2FE6-A828-D6EAABF068C4}"/>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Visual Impairment in Experience Builder</a:t>
            </a:r>
          </a:p>
        </p:txBody>
      </p:sp>
      <p:sp>
        <p:nvSpPr>
          <p:cNvPr id="5" name="Content Placeholder 2">
            <a:extLst>
              <a:ext uri="{FF2B5EF4-FFF2-40B4-BE49-F238E27FC236}">
                <a16:creationId xmlns:a16="http://schemas.microsoft.com/office/drawing/2014/main" id="{BC58F7AC-665C-E3AE-93E7-1DA1C74B8BC2}"/>
              </a:ext>
            </a:extLst>
          </p:cNvPr>
          <p:cNvSpPr txBox="1">
            <a:spLocks/>
          </p:cNvSpPr>
          <p:nvPr/>
        </p:nvSpPr>
        <p:spPr>
          <a:xfrm>
            <a:off x="935241" y="1835284"/>
            <a:ext cx="5185851" cy="4495942"/>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alpha val="58000"/>
                  </a:schemeClr>
                </a:solidFill>
                <a:latin typeface="Arial" panose="020B0604020202020204" pitchFamily="34" charset="0"/>
                <a:cs typeface="Arial" panose="020B0604020202020204" pitchFamily="34" charset="0"/>
              </a:rPr>
              <a:t>Text size can be changed within each widget.</a:t>
            </a:r>
          </a:p>
          <a:p>
            <a:r>
              <a:rPr lang="en-US" sz="1800" dirty="0">
                <a:solidFill>
                  <a:schemeClr val="bg1">
                    <a:alpha val="58000"/>
                  </a:schemeClr>
                </a:solidFill>
                <a:latin typeface="Arial" panose="020B0604020202020204" pitchFamily="34" charset="0"/>
                <a:cs typeface="Arial" panose="020B0604020202020204" pitchFamily="34" charset="0"/>
              </a:rPr>
              <a:t>Open the Widget Options sidebar on the right and adjust the font size for each text component of the widget.</a:t>
            </a:r>
          </a:p>
          <a:p>
            <a:pPr lvl="1"/>
            <a:r>
              <a:rPr lang="en-US" sz="1800" dirty="0">
                <a:solidFill>
                  <a:schemeClr val="bg1">
                    <a:alpha val="58000"/>
                  </a:schemeClr>
                </a:solidFill>
                <a:latin typeface="Arial" panose="020B0604020202020204" pitchFamily="34" charset="0"/>
                <a:cs typeface="Arial" panose="020B0604020202020204" pitchFamily="34" charset="0"/>
              </a:rPr>
              <a:t>Sizing options are </a:t>
            </a:r>
            <a:r>
              <a:rPr lang="en-US" sz="1800" b="1" dirty="0">
                <a:solidFill>
                  <a:schemeClr val="bg1">
                    <a:alpha val="58000"/>
                  </a:schemeClr>
                </a:solidFill>
                <a:latin typeface="Arial" panose="020B0604020202020204" pitchFamily="34" charset="0"/>
                <a:cs typeface="Arial" panose="020B0604020202020204" pitchFamily="34" charset="0"/>
              </a:rPr>
              <a:t>not</a:t>
            </a:r>
            <a:r>
              <a:rPr lang="en-US" sz="1800" dirty="0">
                <a:solidFill>
                  <a:schemeClr val="bg1">
                    <a:alpha val="58000"/>
                  </a:schemeClr>
                </a:solidFill>
                <a:latin typeface="Arial" panose="020B0604020202020204" pitchFamily="34" charset="0"/>
                <a:cs typeface="Arial" panose="020B0604020202020204" pitchFamily="34" charset="0"/>
              </a:rPr>
              <a:t> restricted, which means it is important to keep accessible font size in mind.</a:t>
            </a:r>
          </a:p>
          <a:p>
            <a:pPr lvl="2"/>
            <a:r>
              <a:rPr lang="en-US" sz="1800" dirty="0">
                <a:solidFill>
                  <a:schemeClr val="bg1">
                    <a:alpha val="58000"/>
                  </a:schemeClr>
                </a:solidFill>
                <a:latin typeface="Arial" panose="020B0604020202020204" pitchFamily="34" charset="0"/>
                <a:cs typeface="Arial" panose="020B0604020202020204" pitchFamily="34" charset="0"/>
              </a:rPr>
              <a:t>Adjusting font to “rem” instead of “</a:t>
            </a:r>
            <a:r>
              <a:rPr lang="en-US" sz="1800" dirty="0" err="1">
                <a:solidFill>
                  <a:schemeClr val="bg1">
                    <a:alpha val="58000"/>
                  </a:schemeClr>
                </a:solidFill>
                <a:latin typeface="Arial" panose="020B0604020202020204" pitchFamily="34" charset="0"/>
                <a:cs typeface="Arial" panose="020B0604020202020204" pitchFamily="34" charset="0"/>
              </a:rPr>
              <a:t>px</a:t>
            </a:r>
            <a:r>
              <a:rPr lang="en-US" sz="1800" dirty="0">
                <a:solidFill>
                  <a:schemeClr val="bg1">
                    <a:alpha val="58000"/>
                  </a:schemeClr>
                </a:solidFill>
                <a:latin typeface="Arial" panose="020B0604020202020204" pitchFamily="34" charset="0"/>
                <a:cs typeface="Arial" panose="020B0604020202020204" pitchFamily="34" charset="0"/>
              </a:rPr>
              <a:t>” or “</a:t>
            </a:r>
            <a:r>
              <a:rPr lang="en-US" sz="1800" dirty="0" err="1">
                <a:solidFill>
                  <a:schemeClr val="bg1">
                    <a:alpha val="58000"/>
                  </a:schemeClr>
                </a:solidFill>
                <a:latin typeface="Arial" panose="020B0604020202020204" pitchFamily="34" charset="0"/>
                <a:cs typeface="Arial" panose="020B0604020202020204" pitchFamily="34" charset="0"/>
              </a:rPr>
              <a:t>vw</a:t>
            </a:r>
            <a:r>
              <a:rPr lang="en-US" sz="1800" dirty="0">
                <a:solidFill>
                  <a:schemeClr val="bg1">
                    <a:alpha val="58000"/>
                  </a:schemeClr>
                </a:solidFill>
                <a:latin typeface="Arial" panose="020B0604020202020204" pitchFamily="34" charset="0"/>
                <a:cs typeface="Arial" panose="020B0604020202020204" pitchFamily="34" charset="0"/>
              </a:rPr>
              <a:t>” is more accessible, because it scales the font size to the window size ratio.</a:t>
            </a:r>
          </a:p>
        </p:txBody>
      </p:sp>
      <p:cxnSp>
        <p:nvCxnSpPr>
          <p:cNvPr id="7" name="Straight Connector 6">
            <a:extLst>
              <a:ext uri="{FF2B5EF4-FFF2-40B4-BE49-F238E27FC236}">
                <a16:creationId xmlns:a16="http://schemas.microsoft.com/office/drawing/2014/main" id="{7408F859-D5AE-C691-0203-F8ACFA2DB0E1}"/>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F2359C8-3479-1EAC-C1E9-FD67F8095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723494" y="383485"/>
            <a:ext cx="1060704" cy="1060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shot of a computer screen&#10;&#10;AI-generated content may be incorrect.">
            <a:extLst>
              <a:ext uri="{FF2B5EF4-FFF2-40B4-BE49-F238E27FC236}">
                <a16:creationId xmlns:a16="http://schemas.microsoft.com/office/drawing/2014/main" id="{82557BEA-98EA-F387-62CF-4F96C7EB202D}"/>
              </a:ext>
            </a:extLst>
          </p:cNvPr>
          <p:cNvPicPr>
            <a:picLocks noChangeAspect="1"/>
          </p:cNvPicPr>
          <p:nvPr/>
        </p:nvPicPr>
        <p:blipFill>
          <a:blip r:embed="rId3"/>
          <a:stretch>
            <a:fillRect/>
          </a:stretch>
        </p:blipFill>
        <p:spPr>
          <a:xfrm>
            <a:off x="7540539" y="2620913"/>
            <a:ext cx="3134087" cy="2394281"/>
          </a:xfrm>
          <a:prstGeom prst="rect">
            <a:avLst/>
          </a:prstGeom>
        </p:spPr>
      </p:pic>
    </p:spTree>
    <p:extLst>
      <p:ext uri="{BB962C8B-B14F-4D97-AF65-F5344CB8AC3E}">
        <p14:creationId xmlns:p14="http://schemas.microsoft.com/office/powerpoint/2010/main" val="239677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F41655-E339-2D65-8E6A-644C5FA77E01}"/>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576D7BE-1642-39BA-3F74-978CF62529E8}"/>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What is “Accessibility”?</a:t>
            </a:r>
          </a:p>
        </p:txBody>
      </p:sp>
      <p:sp>
        <p:nvSpPr>
          <p:cNvPr id="5" name="Content Placeholder 2">
            <a:extLst>
              <a:ext uri="{FF2B5EF4-FFF2-40B4-BE49-F238E27FC236}">
                <a16:creationId xmlns:a16="http://schemas.microsoft.com/office/drawing/2014/main" id="{A350521F-6BC2-7264-0A7E-4F3D40673B8A}"/>
              </a:ext>
            </a:extLst>
          </p:cNvPr>
          <p:cNvSpPr txBox="1">
            <a:spLocks/>
          </p:cNvSpPr>
          <p:nvPr/>
        </p:nvSpPr>
        <p:spPr>
          <a:xfrm>
            <a:off x="780102" y="1887588"/>
            <a:ext cx="10497570" cy="4119576"/>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Accessibility standards can be broken down into four basic principles:</a:t>
            </a:r>
          </a:p>
          <a:p>
            <a:pPr lvl="1"/>
            <a:r>
              <a:rPr lang="en-US" sz="1800" dirty="0">
                <a:solidFill>
                  <a:schemeClr val="bg1">
                    <a:alpha val="58000"/>
                  </a:schemeClr>
                </a:solidFill>
                <a:latin typeface="Arial" panose="020B0604020202020204" pitchFamily="34" charset="0"/>
                <a:cs typeface="Arial" panose="020B0604020202020204" pitchFamily="34" charset="0"/>
              </a:rPr>
              <a:t>Perceivable</a:t>
            </a:r>
          </a:p>
          <a:p>
            <a:pPr lvl="2"/>
            <a:r>
              <a:rPr lang="en-US" sz="1600" dirty="0">
                <a:solidFill>
                  <a:schemeClr val="bg1">
                    <a:alpha val="58000"/>
                  </a:schemeClr>
                </a:solidFill>
                <a:latin typeface="Arial" panose="020B0604020202020204" pitchFamily="34" charset="0"/>
                <a:cs typeface="Arial" panose="020B0604020202020204" pitchFamily="34" charset="0"/>
              </a:rPr>
              <a:t>Must be presentable to users in the ways they perceive the world.</a:t>
            </a:r>
          </a:p>
          <a:p>
            <a:pPr lvl="1"/>
            <a:r>
              <a:rPr lang="en-US" sz="1800" dirty="0">
                <a:solidFill>
                  <a:schemeClr val="bg1">
                    <a:alpha val="58000"/>
                  </a:schemeClr>
                </a:solidFill>
                <a:latin typeface="Arial" panose="020B0604020202020204" pitchFamily="34" charset="0"/>
                <a:cs typeface="Arial" panose="020B0604020202020204" pitchFamily="34" charset="0"/>
              </a:rPr>
              <a:t>Operable</a:t>
            </a:r>
          </a:p>
          <a:p>
            <a:pPr lvl="2"/>
            <a:r>
              <a:rPr lang="en-US" sz="1600" dirty="0">
                <a:solidFill>
                  <a:schemeClr val="bg1">
                    <a:alpha val="58000"/>
                  </a:schemeClr>
                </a:solidFill>
                <a:latin typeface="Arial" panose="020B0604020202020204" pitchFamily="34" charset="0"/>
                <a:cs typeface="Arial" panose="020B0604020202020204" pitchFamily="34" charset="0"/>
              </a:rPr>
              <a:t>User interface / navigation must be operable in more than one way.</a:t>
            </a:r>
          </a:p>
          <a:p>
            <a:pPr lvl="3"/>
            <a:r>
              <a:rPr lang="en-US" sz="1600" dirty="0">
                <a:solidFill>
                  <a:schemeClr val="bg1">
                    <a:alpha val="58000"/>
                  </a:schemeClr>
                </a:solidFill>
                <a:latin typeface="Arial" panose="020B0604020202020204" pitchFamily="34" charset="0"/>
                <a:cs typeface="Arial" panose="020B0604020202020204" pitchFamily="34" charset="0"/>
              </a:rPr>
              <a:t>Scrolling vs clicking vs tabbing with screen reader.</a:t>
            </a:r>
          </a:p>
          <a:p>
            <a:pPr lvl="1"/>
            <a:r>
              <a:rPr lang="en-US" sz="1800" dirty="0">
                <a:solidFill>
                  <a:schemeClr val="bg1">
                    <a:alpha val="58000"/>
                  </a:schemeClr>
                </a:solidFill>
                <a:latin typeface="Arial" panose="020B0604020202020204" pitchFamily="34" charset="0"/>
                <a:cs typeface="Arial" panose="020B0604020202020204" pitchFamily="34" charset="0"/>
              </a:rPr>
              <a:t>Understandable</a:t>
            </a:r>
          </a:p>
          <a:p>
            <a:pPr lvl="2"/>
            <a:r>
              <a:rPr lang="en-US" sz="1600" dirty="0">
                <a:solidFill>
                  <a:schemeClr val="bg1">
                    <a:alpha val="58000"/>
                  </a:schemeClr>
                </a:solidFill>
                <a:latin typeface="Arial" panose="020B0604020202020204" pitchFamily="34" charset="0"/>
                <a:cs typeface="Arial" panose="020B0604020202020204" pitchFamily="34" charset="0"/>
              </a:rPr>
              <a:t>Users must be able to understand the presented information and how to operate the user interface.</a:t>
            </a:r>
          </a:p>
          <a:p>
            <a:pPr lvl="1"/>
            <a:r>
              <a:rPr lang="en-US" sz="1800" dirty="0">
                <a:solidFill>
                  <a:schemeClr val="bg1">
                    <a:alpha val="58000"/>
                  </a:schemeClr>
                </a:solidFill>
                <a:latin typeface="Arial" panose="020B0604020202020204" pitchFamily="34" charset="0"/>
                <a:cs typeface="Arial" panose="020B0604020202020204" pitchFamily="34" charset="0"/>
              </a:rPr>
              <a:t>Robust</a:t>
            </a:r>
          </a:p>
          <a:p>
            <a:pPr lvl="2"/>
            <a:r>
              <a:rPr lang="en-US" sz="1600" dirty="0">
                <a:solidFill>
                  <a:schemeClr val="bg1">
                    <a:alpha val="58000"/>
                  </a:schemeClr>
                </a:solidFill>
                <a:latin typeface="Arial" panose="020B0604020202020204" pitchFamily="34" charset="0"/>
                <a:cs typeface="Arial" panose="020B0604020202020204" pitchFamily="34" charset="0"/>
              </a:rPr>
              <a:t>Content must be interpretable by a wide variety of users and assistive technologies.</a:t>
            </a:r>
          </a:p>
        </p:txBody>
      </p:sp>
      <p:cxnSp>
        <p:nvCxnSpPr>
          <p:cNvPr id="7" name="Straight Connector 6">
            <a:extLst>
              <a:ext uri="{FF2B5EF4-FFF2-40B4-BE49-F238E27FC236}">
                <a16:creationId xmlns:a16="http://schemas.microsoft.com/office/drawing/2014/main" id="{1229D37C-EA79-8024-1E1C-B746E4563B84}"/>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1FE8C7A-1D6F-103B-696C-A3377E1ACD0F}"/>
              </a:ext>
            </a:extLst>
          </p:cNvPr>
          <p:cNvSpPr txBox="1"/>
          <p:nvPr/>
        </p:nvSpPr>
        <p:spPr>
          <a:xfrm>
            <a:off x="343948" y="6209721"/>
            <a:ext cx="5684939" cy="261610"/>
          </a:xfrm>
          <a:prstGeom prst="rect">
            <a:avLst/>
          </a:prstGeom>
          <a:noFill/>
        </p:spPr>
        <p:txBody>
          <a:bodyPr wrap="square" rtlCol="0">
            <a:spAutoFit/>
          </a:bodyPr>
          <a:lstStyle/>
          <a:p>
            <a:r>
              <a:rPr lang="en-US" sz="1100" dirty="0">
                <a:solidFill>
                  <a:schemeClr val="bg1"/>
                </a:solidFill>
              </a:rPr>
              <a:t>Source: </a:t>
            </a:r>
            <a:r>
              <a:rPr lang="en-US" sz="1100" dirty="0">
                <a:solidFill>
                  <a:schemeClr val="bg1"/>
                </a:solidFill>
                <a:hlinkClick r:id="rId3"/>
              </a:rPr>
              <a:t>Introduction to Understanding WCAG 2.0</a:t>
            </a:r>
            <a:endParaRPr lang="en-US" sz="1100" dirty="0">
              <a:solidFill>
                <a:schemeClr val="bg1"/>
              </a:solidFill>
            </a:endParaRPr>
          </a:p>
        </p:txBody>
      </p:sp>
    </p:spTree>
    <p:extLst>
      <p:ext uri="{BB962C8B-B14F-4D97-AF65-F5344CB8AC3E}">
        <p14:creationId xmlns:p14="http://schemas.microsoft.com/office/powerpoint/2010/main" val="2419307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77C4C-4488-76BB-3B4B-134F0E298C1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A306EC3-3FDD-756D-46BD-24D20F960E68}"/>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2CF67A5-053A-4774-E1AC-2E3979CD202E}"/>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Visual Impairment in Experience Builder</a:t>
            </a:r>
          </a:p>
        </p:txBody>
      </p:sp>
      <p:sp>
        <p:nvSpPr>
          <p:cNvPr id="5" name="Content Placeholder 2">
            <a:extLst>
              <a:ext uri="{FF2B5EF4-FFF2-40B4-BE49-F238E27FC236}">
                <a16:creationId xmlns:a16="http://schemas.microsoft.com/office/drawing/2014/main" id="{0351D82F-C4E0-3D66-FECD-1CCF9B3478BD}"/>
              </a:ext>
            </a:extLst>
          </p:cNvPr>
          <p:cNvSpPr txBox="1">
            <a:spLocks/>
          </p:cNvSpPr>
          <p:nvPr/>
        </p:nvSpPr>
        <p:spPr>
          <a:xfrm>
            <a:off x="935241" y="2004249"/>
            <a:ext cx="5185851" cy="4217647"/>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You can also set headers for your experience as well.</a:t>
            </a:r>
          </a:p>
          <a:p>
            <a:pPr lvl="1"/>
            <a:r>
              <a:rPr lang="en-US" dirty="0">
                <a:solidFill>
                  <a:schemeClr val="bg1">
                    <a:alpha val="58000"/>
                  </a:schemeClr>
                </a:solidFill>
                <a:latin typeface="Arial" panose="020B0604020202020204" pitchFamily="34" charset="0"/>
                <a:cs typeface="Arial" panose="020B0604020202020204" pitchFamily="34" charset="0"/>
              </a:rPr>
              <a:t>Only one “Heading 1” should be used per Experience page (usually the title of the Experience itself).</a:t>
            </a:r>
          </a:p>
          <a:p>
            <a:pPr lvl="1"/>
            <a:r>
              <a:rPr lang="en-US" dirty="0">
                <a:solidFill>
                  <a:schemeClr val="bg1">
                    <a:alpha val="58000"/>
                  </a:schemeClr>
                </a:solidFill>
                <a:latin typeface="Arial" panose="020B0604020202020204" pitchFamily="34" charset="0"/>
                <a:cs typeface="Arial" panose="020B0604020202020204" pitchFamily="34" charset="0"/>
              </a:rPr>
              <a:t>The heading hierarchy descends from there, with subheadings using a lower heading number than the one “above” them.</a:t>
            </a:r>
          </a:p>
        </p:txBody>
      </p:sp>
      <p:cxnSp>
        <p:nvCxnSpPr>
          <p:cNvPr id="7" name="Straight Connector 6">
            <a:extLst>
              <a:ext uri="{FF2B5EF4-FFF2-40B4-BE49-F238E27FC236}">
                <a16:creationId xmlns:a16="http://schemas.microsoft.com/office/drawing/2014/main" id="{6580C1DB-6CAF-5360-0CF1-D7184F048E99}"/>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A086838-11FE-C6C9-0E61-CCDFF60AC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723494" y="383485"/>
            <a:ext cx="1060704" cy="10607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Graphical user interface, text, application&#10;&#10;AI-generated content may be incorrect.">
            <a:extLst>
              <a:ext uri="{FF2B5EF4-FFF2-40B4-BE49-F238E27FC236}">
                <a16:creationId xmlns:a16="http://schemas.microsoft.com/office/drawing/2014/main" id="{DA8180D3-F135-8A5F-F05A-8A4084C41D42}"/>
              </a:ext>
            </a:extLst>
          </p:cNvPr>
          <p:cNvPicPr>
            <a:picLocks noChangeAspect="1"/>
          </p:cNvPicPr>
          <p:nvPr/>
        </p:nvPicPr>
        <p:blipFill>
          <a:blip r:embed="rId3"/>
          <a:stretch>
            <a:fillRect/>
          </a:stretch>
        </p:blipFill>
        <p:spPr>
          <a:xfrm>
            <a:off x="7649869" y="2202169"/>
            <a:ext cx="3203662" cy="3684898"/>
          </a:xfrm>
          <a:prstGeom prst="rect">
            <a:avLst/>
          </a:prstGeom>
        </p:spPr>
      </p:pic>
    </p:spTree>
    <p:extLst>
      <p:ext uri="{BB962C8B-B14F-4D97-AF65-F5344CB8AC3E}">
        <p14:creationId xmlns:p14="http://schemas.microsoft.com/office/powerpoint/2010/main" val="941832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8BDD0-8287-FA3A-4D7F-D7D6DD29573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DFFBC33-6DB0-92D2-097B-B4FD1BCC4B11}"/>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58F9C4A-1528-2207-E0A0-766B5FE250BC}"/>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Visual Impairment in Experience Builder</a:t>
            </a:r>
          </a:p>
        </p:txBody>
      </p:sp>
      <p:sp>
        <p:nvSpPr>
          <p:cNvPr id="5" name="Content Placeholder 2">
            <a:extLst>
              <a:ext uri="{FF2B5EF4-FFF2-40B4-BE49-F238E27FC236}">
                <a16:creationId xmlns:a16="http://schemas.microsoft.com/office/drawing/2014/main" id="{4CBCE9AD-1C38-DE5E-857A-17E5DA213C05}"/>
              </a:ext>
            </a:extLst>
          </p:cNvPr>
          <p:cNvSpPr txBox="1">
            <a:spLocks/>
          </p:cNvSpPr>
          <p:nvPr/>
        </p:nvSpPr>
        <p:spPr>
          <a:xfrm>
            <a:off x="935241" y="1825345"/>
            <a:ext cx="5185851" cy="4545638"/>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Default text font and color can be changed when using a custom theme for your Experience.</a:t>
            </a:r>
          </a:p>
          <a:p>
            <a:r>
              <a:rPr lang="en-US" dirty="0">
                <a:solidFill>
                  <a:schemeClr val="bg1">
                    <a:alpha val="58000"/>
                  </a:schemeClr>
                </a:solidFill>
                <a:latin typeface="Arial" panose="020B0604020202020204" pitchFamily="34" charset="0"/>
                <a:cs typeface="Arial" panose="020B0604020202020204" pitchFamily="34" charset="0"/>
              </a:rPr>
              <a:t>Within your custom theme, use the “Theme Font” section on the bottom of the screen to adjust font type.</a:t>
            </a:r>
          </a:p>
          <a:p>
            <a:r>
              <a:rPr lang="en-US" dirty="0">
                <a:solidFill>
                  <a:schemeClr val="bg1">
                    <a:alpha val="58000"/>
                  </a:schemeClr>
                </a:solidFill>
                <a:latin typeface="Arial" panose="020B0604020202020204" pitchFamily="34" charset="0"/>
                <a:cs typeface="Arial" panose="020B0604020202020204" pitchFamily="34" charset="0"/>
              </a:rPr>
              <a:t>Default colors can be adjusted within the “Theme Colors” section at the top.</a:t>
            </a:r>
          </a:p>
        </p:txBody>
      </p:sp>
      <p:cxnSp>
        <p:nvCxnSpPr>
          <p:cNvPr id="7" name="Straight Connector 6">
            <a:extLst>
              <a:ext uri="{FF2B5EF4-FFF2-40B4-BE49-F238E27FC236}">
                <a16:creationId xmlns:a16="http://schemas.microsoft.com/office/drawing/2014/main" id="{6B8FC0C9-C4BD-C5D7-73BE-8A63C9D6E0A3}"/>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769FD3A-FF60-CA1B-552A-0AA33F6F7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723494" y="383485"/>
            <a:ext cx="1060704" cy="1060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Graphical user interface, application, timeline&#10;&#10;AI-generated content may be incorrect.">
            <a:extLst>
              <a:ext uri="{FF2B5EF4-FFF2-40B4-BE49-F238E27FC236}">
                <a16:creationId xmlns:a16="http://schemas.microsoft.com/office/drawing/2014/main" id="{08E8875A-A855-5170-C424-7D49B20EEC30}"/>
              </a:ext>
            </a:extLst>
          </p:cNvPr>
          <p:cNvPicPr>
            <a:picLocks noChangeAspect="1"/>
          </p:cNvPicPr>
          <p:nvPr/>
        </p:nvPicPr>
        <p:blipFill>
          <a:blip r:embed="rId3"/>
          <a:stretch>
            <a:fillRect/>
          </a:stretch>
        </p:blipFill>
        <p:spPr>
          <a:xfrm>
            <a:off x="6609975" y="1710450"/>
            <a:ext cx="2391109" cy="1648055"/>
          </a:xfrm>
          <a:prstGeom prst="rect">
            <a:avLst/>
          </a:prstGeom>
        </p:spPr>
      </p:pic>
      <p:pic>
        <p:nvPicPr>
          <p:cNvPr id="12" name="Picture 11" descr="A picture containing graphical user interface&#10;&#10;AI-generated content may be incorrect.">
            <a:extLst>
              <a:ext uri="{FF2B5EF4-FFF2-40B4-BE49-F238E27FC236}">
                <a16:creationId xmlns:a16="http://schemas.microsoft.com/office/drawing/2014/main" id="{57247B87-098C-4F82-4633-40CB1F2FA734}"/>
              </a:ext>
            </a:extLst>
          </p:cNvPr>
          <p:cNvPicPr>
            <a:picLocks noChangeAspect="1"/>
          </p:cNvPicPr>
          <p:nvPr/>
        </p:nvPicPr>
        <p:blipFill>
          <a:blip r:embed="rId4"/>
          <a:stretch>
            <a:fillRect/>
          </a:stretch>
        </p:blipFill>
        <p:spPr>
          <a:xfrm>
            <a:off x="9267248" y="2783750"/>
            <a:ext cx="2324424" cy="3477110"/>
          </a:xfrm>
          <a:prstGeom prst="rect">
            <a:avLst/>
          </a:prstGeom>
        </p:spPr>
      </p:pic>
    </p:spTree>
    <p:extLst>
      <p:ext uri="{BB962C8B-B14F-4D97-AF65-F5344CB8AC3E}">
        <p14:creationId xmlns:p14="http://schemas.microsoft.com/office/powerpoint/2010/main" val="1660655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992FF-63E4-87D4-C212-1F788E24077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22C5D99-2738-3040-5EDC-8F6E9059FD80}"/>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7734148-C598-DE2E-5D0C-E59DF603226C}"/>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Visual Impairment in Experience Builder</a:t>
            </a:r>
          </a:p>
        </p:txBody>
      </p:sp>
      <p:sp>
        <p:nvSpPr>
          <p:cNvPr id="5" name="Content Placeholder 2">
            <a:extLst>
              <a:ext uri="{FF2B5EF4-FFF2-40B4-BE49-F238E27FC236}">
                <a16:creationId xmlns:a16="http://schemas.microsoft.com/office/drawing/2014/main" id="{7E41633A-FC6A-5BC0-D9AB-AA9DD7DA8677}"/>
              </a:ext>
            </a:extLst>
          </p:cNvPr>
          <p:cNvSpPr txBox="1">
            <a:spLocks/>
          </p:cNvSpPr>
          <p:nvPr/>
        </p:nvSpPr>
        <p:spPr>
          <a:xfrm>
            <a:off x="935241" y="1825345"/>
            <a:ext cx="5185851" cy="4545638"/>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You can also set the “Focus Indicator” color for the Experience under the “Theme”.</a:t>
            </a:r>
          </a:p>
          <a:p>
            <a:pPr lvl="1"/>
            <a:r>
              <a:rPr lang="en-US" dirty="0">
                <a:solidFill>
                  <a:schemeClr val="bg1">
                    <a:alpha val="58000"/>
                  </a:schemeClr>
                </a:solidFill>
                <a:latin typeface="Arial" panose="020B0604020202020204" pitchFamily="34" charset="0"/>
                <a:cs typeface="Arial" panose="020B0604020202020204" pitchFamily="34" charset="0"/>
              </a:rPr>
              <a:t>Remember that this color must be highly contrasted to be easily seen anywhere on the page!</a:t>
            </a:r>
          </a:p>
        </p:txBody>
      </p:sp>
      <p:cxnSp>
        <p:nvCxnSpPr>
          <p:cNvPr id="7" name="Straight Connector 6">
            <a:extLst>
              <a:ext uri="{FF2B5EF4-FFF2-40B4-BE49-F238E27FC236}">
                <a16:creationId xmlns:a16="http://schemas.microsoft.com/office/drawing/2014/main" id="{702FF13A-618A-5618-E363-EB8B02767F9B}"/>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34142E5-4313-A35E-F45E-8FC8D1C0D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723494" y="383485"/>
            <a:ext cx="1060704" cy="10607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screenshot of a computer&#10;&#10;AI-generated content may be incorrect.">
            <a:extLst>
              <a:ext uri="{FF2B5EF4-FFF2-40B4-BE49-F238E27FC236}">
                <a16:creationId xmlns:a16="http://schemas.microsoft.com/office/drawing/2014/main" id="{1C539708-B116-6FA5-4A74-90F513B22371}"/>
              </a:ext>
            </a:extLst>
          </p:cNvPr>
          <p:cNvPicPr>
            <a:picLocks noChangeAspect="1"/>
          </p:cNvPicPr>
          <p:nvPr/>
        </p:nvPicPr>
        <p:blipFill>
          <a:blip r:embed="rId3"/>
          <a:stretch>
            <a:fillRect/>
          </a:stretch>
        </p:blipFill>
        <p:spPr>
          <a:xfrm>
            <a:off x="6533415" y="2747581"/>
            <a:ext cx="4591691" cy="2495898"/>
          </a:xfrm>
          <a:prstGeom prst="rect">
            <a:avLst/>
          </a:prstGeom>
        </p:spPr>
      </p:pic>
    </p:spTree>
    <p:extLst>
      <p:ext uri="{BB962C8B-B14F-4D97-AF65-F5344CB8AC3E}">
        <p14:creationId xmlns:p14="http://schemas.microsoft.com/office/powerpoint/2010/main" val="1161012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3F335-8612-19CB-0B7D-4DBDA1358A7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6D24DB8-31FC-F36E-25B7-5DD49D908542}"/>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E20664D-E3D8-696C-7E16-AE1904EA98CA}"/>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Tips and Tricks for Accessibility</a:t>
            </a:r>
          </a:p>
        </p:txBody>
      </p:sp>
      <p:sp>
        <p:nvSpPr>
          <p:cNvPr id="5" name="Content Placeholder 2">
            <a:extLst>
              <a:ext uri="{FF2B5EF4-FFF2-40B4-BE49-F238E27FC236}">
                <a16:creationId xmlns:a16="http://schemas.microsoft.com/office/drawing/2014/main" id="{0652738A-DC7B-7BEE-65EF-D9FD8EED332E}"/>
              </a:ext>
            </a:extLst>
          </p:cNvPr>
          <p:cNvSpPr txBox="1">
            <a:spLocks/>
          </p:cNvSpPr>
          <p:nvPr/>
        </p:nvSpPr>
        <p:spPr>
          <a:xfrm>
            <a:off x="935241" y="1825345"/>
            <a:ext cx="5185851" cy="4545638"/>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alpha val="58000"/>
                  </a:schemeClr>
                </a:solidFill>
                <a:latin typeface="Arial" panose="020B0604020202020204" pitchFamily="34" charset="0"/>
                <a:cs typeface="Arial" panose="020B0604020202020204" pitchFamily="34" charset="0"/>
              </a:rPr>
              <a:t>Browser Accessibility Checks</a:t>
            </a:r>
          </a:p>
          <a:p>
            <a:pPr lvl="1"/>
            <a:r>
              <a:rPr lang="en-US" sz="1800" dirty="0">
                <a:solidFill>
                  <a:schemeClr val="bg1">
                    <a:alpha val="58000"/>
                  </a:schemeClr>
                </a:solidFill>
                <a:latin typeface="Arial" panose="020B0604020202020204" pitchFamily="34" charset="0"/>
                <a:cs typeface="Arial" panose="020B0604020202020204" pitchFamily="34" charset="0"/>
              </a:rPr>
              <a:t>Press “F12” or “CTRL + Shift + </a:t>
            </a:r>
            <a:r>
              <a:rPr lang="en-US" sz="1800" dirty="0" err="1">
                <a:solidFill>
                  <a:schemeClr val="bg1">
                    <a:alpha val="58000"/>
                  </a:schemeClr>
                </a:solidFill>
                <a:latin typeface="Arial" panose="020B0604020202020204" pitchFamily="34" charset="0"/>
                <a:cs typeface="Arial" panose="020B0604020202020204" pitchFamily="34" charset="0"/>
              </a:rPr>
              <a:t>i</a:t>
            </a:r>
            <a:r>
              <a:rPr lang="en-US" sz="1800" dirty="0">
                <a:solidFill>
                  <a:schemeClr val="bg1">
                    <a:alpha val="58000"/>
                  </a:schemeClr>
                </a:solidFill>
                <a:latin typeface="Arial" panose="020B0604020202020204" pitchFamily="34" charset="0"/>
                <a:cs typeface="Arial" panose="020B0604020202020204" pitchFamily="34" charset="0"/>
              </a:rPr>
              <a:t>” to open the browser Dev Tools.</a:t>
            </a:r>
          </a:p>
          <a:p>
            <a:pPr lvl="2"/>
            <a:r>
              <a:rPr lang="en-US" sz="1800" dirty="0">
                <a:solidFill>
                  <a:schemeClr val="bg1">
                    <a:alpha val="58000"/>
                  </a:schemeClr>
                </a:solidFill>
                <a:latin typeface="Arial" panose="020B0604020202020204" pitchFamily="34" charset="0"/>
                <a:cs typeface="Arial" panose="020B0604020202020204" pitchFamily="34" charset="0"/>
              </a:rPr>
              <a:t>“Lighthouse” Accessibility Audit</a:t>
            </a:r>
          </a:p>
          <a:p>
            <a:pPr lvl="3"/>
            <a:r>
              <a:rPr lang="en-US" sz="1800" dirty="0">
                <a:solidFill>
                  <a:schemeClr val="bg1">
                    <a:alpha val="58000"/>
                  </a:schemeClr>
                </a:solidFill>
                <a:latin typeface="Arial" panose="020B0604020202020204" pitchFamily="34" charset="0"/>
                <a:cs typeface="Arial" panose="020B0604020202020204" pitchFamily="34" charset="0"/>
              </a:rPr>
              <a:t>Scans page for any accessibility needs and scores your compliance at the end.</a:t>
            </a:r>
          </a:p>
          <a:p>
            <a:pPr lvl="2"/>
            <a:r>
              <a:rPr lang="en-US" sz="1800" dirty="0">
                <a:solidFill>
                  <a:schemeClr val="bg1">
                    <a:alpha val="58000"/>
                  </a:schemeClr>
                </a:solidFill>
                <a:latin typeface="Arial" panose="020B0604020202020204" pitchFamily="34" charset="0"/>
                <a:cs typeface="Arial" panose="020B0604020202020204" pitchFamily="34" charset="0"/>
              </a:rPr>
              <a:t>“CSS Overview”</a:t>
            </a:r>
          </a:p>
          <a:p>
            <a:pPr lvl="3"/>
            <a:r>
              <a:rPr lang="en-US" sz="1800" dirty="0">
                <a:solidFill>
                  <a:schemeClr val="bg1">
                    <a:alpha val="58000"/>
                  </a:schemeClr>
                </a:solidFill>
                <a:latin typeface="Arial" panose="020B0604020202020204" pitchFamily="34" charset="0"/>
                <a:cs typeface="Arial" panose="020B0604020202020204" pitchFamily="34" charset="0"/>
              </a:rPr>
              <a:t>Looks specifically at visual accessibility needs and tells you what needs adjusting.</a:t>
            </a:r>
          </a:p>
          <a:p>
            <a:pPr lvl="1"/>
            <a:endParaRPr lang="en-US" sz="1800" dirty="0">
              <a:solidFill>
                <a:schemeClr val="bg1">
                  <a:alpha val="58000"/>
                </a:schemeClr>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4120CCD-8478-2310-8B78-7CA82A8CE7E5}"/>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7EFDE21-7A89-4CB1-D7FD-A22E090B7943}"/>
              </a:ext>
            </a:extLst>
          </p:cNvPr>
          <p:cNvPicPr>
            <a:picLocks noChangeAspect="1"/>
          </p:cNvPicPr>
          <p:nvPr/>
        </p:nvPicPr>
        <p:blipFill>
          <a:blip r:embed="rId2"/>
          <a:stretch>
            <a:fillRect/>
          </a:stretch>
        </p:blipFill>
        <p:spPr>
          <a:xfrm>
            <a:off x="7547652" y="4827428"/>
            <a:ext cx="2689653" cy="524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6" name="Group 15">
            <a:extLst>
              <a:ext uri="{FF2B5EF4-FFF2-40B4-BE49-F238E27FC236}">
                <a16:creationId xmlns:a16="http://schemas.microsoft.com/office/drawing/2014/main" id="{74D51441-AFBF-3918-BCB5-0040A77AEFB5}"/>
              </a:ext>
            </a:extLst>
          </p:cNvPr>
          <p:cNvGrpSpPr/>
          <p:nvPr/>
        </p:nvGrpSpPr>
        <p:grpSpPr>
          <a:xfrm>
            <a:off x="7523922" y="2544419"/>
            <a:ext cx="2782956" cy="695738"/>
            <a:chOff x="7573618" y="2574236"/>
            <a:chExt cx="2782956" cy="695738"/>
          </a:xfrm>
        </p:grpSpPr>
        <p:sp>
          <p:nvSpPr>
            <p:cNvPr id="15" name="Rectangle 14">
              <a:extLst>
                <a:ext uri="{FF2B5EF4-FFF2-40B4-BE49-F238E27FC236}">
                  <a16:creationId xmlns:a16="http://schemas.microsoft.com/office/drawing/2014/main" id="{2AD030E6-6002-6B41-1228-C235040A3861}"/>
                </a:ext>
              </a:extLst>
            </p:cNvPr>
            <p:cNvSpPr/>
            <p:nvPr/>
          </p:nvSpPr>
          <p:spPr>
            <a:xfrm>
              <a:off x="7573618" y="2574236"/>
              <a:ext cx="2782956" cy="69573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7BC1DC8-125B-F1D4-B667-6E233D18F071}"/>
                </a:ext>
              </a:extLst>
            </p:cNvPr>
            <p:cNvGrpSpPr/>
            <p:nvPr/>
          </p:nvGrpSpPr>
          <p:grpSpPr>
            <a:xfrm>
              <a:off x="7615942" y="2621521"/>
              <a:ext cx="2700876" cy="613270"/>
              <a:chOff x="7884299" y="2472434"/>
              <a:chExt cx="2700876" cy="613270"/>
            </a:xfrm>
          </p:grpSpPr>
          <p:pic>
            <p:nvPicPr>
              <p:cNvPr id="10" name="Picture 9">
                <a:extLst>
                  <a:ext uri="{FF2B5EF4-FFF2-40B4-BE49-F238E27FC236}">
                    <a16:creationId xmlns:a16="http://schemas.microsoft.com/office/drawing/2014/main" id="{4C7972E2-20A3-B7D7-CA0F-93AF46B56675}"/>
                  </a:ext>
                </a:extLst>
              </p:cNvPr>
              <p:cNvPicPr>
                <a:picLocks noChangeAspect="1"/>
              </p:cNvPicPr>
              <p:nvPr/>
            </p:nvPicPr>
            <p:blipFill>
              <a:blip r:embed="rId3"/>
              <a:stretch>
                <a:fillRect/>
              </a:stretch>
            </p:blipFill>
            <p:spPr>
              <a:xfrm>
                <a:off x="8509494" y="2472434"/>
                <a:ext cx="2075681" cy="613270"/>
              </a:xfrm>
              <a:prstGeom prst="rect">
                <a:avLst/>
              </a:prstGeom>
            </p:spPr>
          </p:pic>
          <p:pic>
            <p:nvPicPr>
              <p:cNvPr id="12" name="Picture 11" descr="A red and blue logo&#10;&#10;AI-generated content may be incorrect.">
                <a:extLst>
                  <a:ext uri="{FF2B5EF4-FFF2-40B4-BE49-F238E27FC236}">
                    <a16:creationId xmlns:a16="http://schemas.microsoft.com/office/drawing/2014/main" id="{F2625929-DC3C-3C9E-D123-8CABA48306A1}"/>
                  </a:ext>
                </a:extLst>
              </p:cNvPr>
              <p:cNvPicPr>
                <a:picLocks noChangeAspect="1"/>
              </p:cNvPicPr>
              <p:nvPr/>
            </p:nvPicPr>
            <p:blipFill>
              <a:blip r:embed="rId4"/>
              <a:srcRect l="21590" t="10661"/>
              <a:stretch>
                <a:fillRect/>
              </a:stretch>
            </p:blipFill>
            <p:spPr>
              <a:xfrm>
                <a:off x="7884299" y="2474843"/>
                <a:ext cx="623596" cy="610440"/>
              </a:xfrm>
              <a:prstGeom prst="rect">
                <a:avLst/>
              </a:prstGeom>
            </p:spPr>
          </p:pic>
        </p:grpSp>
      </p:grpSp>
    </p:spTree>
    <p:extLst>
      <p:ext uri="{BB962C8B-B14F-4D97-AF65-F5344CB8AC3E}">
        <p14:creationId xmlns:p14="http://schemas.microsoft.com/office/powerpoint/2010/main" val="2350881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5EDD3-4004-1C6D-DE87-6CA0BF861D2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2FBD160-5872-9309-B9F5-6788798463A6}"/>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0ADABAB-F2B2-CD53-7144-21C4C5713BF0}"/>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Tips and Tricks for Accessibility: Lighthouse</a:t>
            </a:r>
          </a:p>
        </p:txBody>
      </p:sp>
      <p:cxnSp>
        <p:nvCxnSpPr>
          <p:cNvPr id="7" name="Straight Connector 6">
            <a:extLst>
              <a:ext uri="{FF2B5EF4-FFF2-40B4-BE49-F238E27FC236}">
                <a16:creationId xmlns:a16="http://schemas.microsoft.com/office/drawing/2014/main" id="{245CB09A-FD56-00A3-9D2D-6F384B71C5AE}"/>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6" name="Picture 5" descr="Graphical user interface, text, application, chat or text message&#10;&#10;AI-generated content may be incorrect.">
            <a:extLst>
              <a:ext uri="{FF2B5EF4-FFF2-40B4-BE49-F238E27FC236}">
                <a16:creationId xmlns:a16="http://schemas.microsoft.com/office/drawing/2014/main" id="{1DF30ACC-3973-9D26-538C-AE5D0857EDBB}"/>
              </a:ext>
            </a:extLst>
          </p:cNvPr>
          <p:cNvPicPr>
            <a:picLocks noChangeAspect="1"/>
          </p:cNvPicPr>
          <p:nvPr/>
        </p:nvPicPr>
        <p:blipFill>
          <a:blip r:embed="rId2"/>
          <a:stretch>
            <a:fillRect/>
          </a:stretch>
        </p:blipFill>
        <p:spPr>
          <a:xfrm>
            <a:off x="714419" y="1755127"/>
            <a:ext cx="4155755" cy="1831223"/>
          </a:xfrm>
          <a:prstGeom prst="rect">
            <a:avLst/>
          </a:prstGeom>
        </p:spPr>
      </p:pic>
      <p:pic>
        <p:nvPicPr>
          <p:cNvPr id="9" name="Picture 8" descr="Graphical user interface, application&#10;&#10;AI-generated content may be incorrect.">
            <a:extLst>
              <a:ext uri="{FF2B5EF4-FFF2-40B4-BE49-F238E27FC236}">
                <a16:creationId xmlns:a16="http://schemas.microsoft.com/office/drawing/2014/main" id="{B71D0540-95FB-3385-27D5-C6430C895A5A}"/>
              </a:ext>
            </a:extLst>
          </p:cNvPr>
          <p:cNvPicPr>
            <a:picLocks noChangeAspect="1"/>
          </p:cNvPicPr>
          <p:nvPr/>
        </p:nvPicPr>
        <p:blipFill>
          <a:blip r:embed="rId3"/>
          <a:stretch>
            <a:fillRect/>
          </a:stretch>
        </p:blipFill>
        <p:spPr>
          <a:xfrm>
            <a:off x="626164" y="3841871"/>
            <a:ext cx="4412975" cy="2449372"/>
          </a:xfrm>
          <a:prstGeom prst="rect">
            <a:avLst/>
          </a:prstGeom>
        </p:spPr>
      </p:pic>
      <p:pic>
        <p:nvPicPr>
          <p:cNvPr id="11" name="Picture 10" descr="Graphical user interface, text, application&#10;&#10;AI-generated content may be incorrect.">
            <a:extLst>
              <a:ext uri="{FF2B5EF4-FFF2-40B4-BE49-F238E27FC236}">
                <a16:creationId xmlns:a16="http://schemas.microsoft.com/office/drawing/2014/main" id="{043FD311-5CA6-50D3-589A-9BCF0627273A}"/>
              </a:ext>
            </a:extLst>
          </p:cNvPr>
          <p:cNvPicPr>
            <a:picLocks noChangeAspect="1"/>
          </p:cNvPicPr>
          <p:nvPr/>
        </p:nvPicPr>
        <p:blipFill>
          <a:blip r:embed="rId4"/>
          <a:stretch>
            <a:fillRect/>
          </a:stretch>
        </p:blipFill>
        <p:spPr>
          <a:xfrm>
            <a:off x="5958342" y="1863634"/>
            <a:ext cx="5344271" cy="2295845"/>
          </a:xfrm>
          <a:prstGeom prst="rect">
            <a:avLst/>
          </a:prstGeom>
        </p:spPr>
      </p:pic>
      <p:sp>
        <p:nvSpPr>
          <p:cNvPr id="12" name="Content Placeholder 2">
            <a:extLst>
              <a:ext uri="{FF2B5EF4-FFF2-40B4-BE49-F238E27FC236}">
                <a16:creationId xmlns:a16="http://schemas.microsoft.com/office/drawing/2014/main" id="{EC384A56-4CF0-C545-97B9-9EFA2AB5EA0B}"/>
              </a:ext>
            </a:extLst>
          </p:cNvPr>
          <p:cNvSpPr txBox="1">
            <a:spLocks/>
          </p:cNvSpPr>
          <p:nvPr/>
        </p:nvSpPr>
        <p:spPr>
          <a:xfrm>
            <a:off x="6024076" y="4492487"/>
            <a:ext cx="5185851" cy="1540565"/>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alpha val="58000"/>
                  </a:schemeClr>
                </a:solidFill>
                <a:latin typeface="Arial" panose="020B0604020202020204" pitchFamily="34" charset="0"/>
                <a:cs typeface="Arial" panose="020B0604020202020204" pitchFamily="34" charset="0"/>
              </a:rPr>
              <a:t>Beneath the score, suggestions are provided on the page with screenshots of what could be adjusted.</a:t>
            </a:r>
          </a:p>
        </p:txBody>
      </p:sp>
    </p:spTree>
    <p:extLst>
      <p:ext uri="{BB962C8B-B14F-4D97-AF65-F5344CB8AC3E}">
        <p14:creationId xmlns:p14="http://schemas.microsoft.com/office/powerpoint/2010/main" val="1849551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D19D-4E4C-EA17-A6C4-AF23D7CFAD0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E9BD3C0-B2DF-7BA8-165D-02A9B27584F6}"/>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E8C83CE-B157-F53C-CA88-40DBCEEDC56D}"/>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Tips and Tricks for Accessibility: CSS Overview</a:t>
            </a:r>
          </a:p>
        </p:txBody>
      </p:sp>
      <p:cxnSp>
        <p:nvCxnSpPr>
          <p:cNvPr id="7" name="Straight Connector 6">
            <a:extLst>
              <a:ext uri="{FF2B5EF4-FFF2-40B4-BE49-F238E27FC236}">
                <a16:creationId xmlns:a16="http://schemas.microsoft.com/office/drawing/2014/main" id="{B9CE7416-308B-62EA-904B-BAF5427A496F}"/>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1950B06D-F044-B594-0C4C-12649B625E72}"/>
              </a:ext>
            </a:extLst>
          </p:cNvPr>
          <p:cNvSpPr txBox="1">
            <a:spLocks/>
          </p:cNvSpPr>
          <p:nvPr/>
        </p:nvSpPr>
        <p:spPr>
          <a:xfrm>
            <a:off x="6282493" y="4065104"/>
            <a:ext cx="5185851" cy="1540565"/>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alpha val="58000"/>
                  </a:schemeClr>
                </a:solidFill>
                <a:latin typeface="Arial" panose="020B0604020202020204" pitchFamily="34" charset="0"/>
                <a:cs typeface="Arial" panose="020B0604020202020204" pitchFamily="34" charset="0"/>
              </a:rPr>
              <a:t>The “Contrast Issues” section is specific to A11Y visual contrast ratio requirements. Hovering over the color splotches will show where on the page needs to be adjusted.</a:t>
            </a:r>
          </a:p>
        </p:txBody>
      </p:sp>
      <p:pic>
        <p:nvPicPr>
          <p:cNvPr id="5" name="Picture 4" descr="Graphical user interface, text, application, chat or text message, email&#10;&#10;AI-generated content may be incorrect.">
            <a:extLst>
              <a:ext uri="{FF2B5EF4-FFF2-40B4-BE49-F238E27FC236}">
                <a16:creationId xmlns:a16="http://schemas.microsoft.com/office/drawing/2014/main" id="{9CCDD5E4-7D71-16C1-9786-875EEA003328}"/>
              </a:ext>
            </a:extLst>
          </p:cNvPr>
          <p:cNvPicPr>
            <a:picLocks noChangeAspect="1"/>
          </p:cNvPicPr>
          <p:nvPr/>
        </p:nvPicPr>
        <p:blipFill>
          <a:blip r:embed="rId2"/>
          <a:stretch>
            <a:fillRect/>
          </a:stretch>
        </p:blipFill>
        <p:spPr>
          <a:xfrm>
            <a:off x="652085" y="1798632"/>
            <a:ext cx="5401429" cy="2048161"/>
          </a:xfrm>
          <a:prstGeom prst="rect">
            <a:avLst/>
          </a:prstGeom>
        </p:spPr>
      </p:pic>
      <p:pic>
        <p:nvPicPr>
          <p:cNvPr id="10" name="Picture 9" descr="Graphical user interface, text, application, email&#10;&#10;AI-generated content may be incorrect.">
            <a:extLst>
              <a:ext uri="{FF2B5EF4-FFF2-40B4-BE49-F238E27FC236}">
                <a16:creationId xmlns:a16="http://schemas.microsoft.com/office/drawing/2014/main" id="{72E2D68A-4110-EB3B-9231-DD9B372C2167}"/>
              </a:ext>
            </a:extLst>
          </p:cNvPr>
          <p:cNvPicPr>
            <a:picLocks noChangeAspect="1"/>
          </p:cNvPicPr>
          <p:nvPr/>
        </p:nvPicPr>
        <p:blipFill>
          <a:blip r:embed="rId3"/>
          <a:stretch>
            <a:fillRect/>
          </a:stretch>
        </p:blipFill>
        <p:spPr>
          <a:xfrm>
            <a:off x="709814" y="4128956"/>
            <a:ext cx="5094638" cy="1851860"/>
          </a:xfrm>
          <a:prstGeom prst="rect">
            <a:avLst/>
          </a:prstGeom>
        </p:spPr>
      </p:pic>
      <p:pic>
        <p:nvPicPr>
          <p:cNvPr id="14" name="Picture 13" descr="Diagram&#10;&#10;AI-generated content may be incorrect.">
            <a:extLst>
              <a:ext uri="{FF2B5EF4-FFF2-40B4-BE49-F238E27FC236}">
                <a16:creationId xmlns:a16="http://schemas.microsoft.com/office/drawing/2014/main" id="{2123413A-C648-E1C1-B320-AB123922C1E2}"/>
              </a:ext>
            </a:extLst>
          </p:cNvPr>
          <p:cNvPicPr>
            <a:picLocks noChangeAspect="1"/>
          </p:cNvPicPr>
          <p:nvPr/>
        </p:nvPicPr>
        <p:blipFill>
          <a:blip r:embed="rId4"/>
          <a:stretch>
            <a:fillRect/>
          </a:stretch>
        </p:blipFill>
        <p:spPr>
          <a:xfrm>
            <a:off x="7162440" y="1979475"/>
            <a:ext cx="3223952" cy="1451476"/>
          </a:xfrm>
          <a:prstGeom prst="rect">
            <a:avLst/>
          </a:prstGeom>
        </p:spPr>
      </p:pic>
    </p:spTree>
    <p:extLst>
      <p:ext uri="{BB962C8B-B14F-4D97-AF65-F5344CB8AC3E}">
        <p14:creationId xmlns:p14="http://schemas.microsoft.com/office/powerpoint/2010/main" val="2924252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EE9B-9EAA-5032-F4BF-B908C2116D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E8B383-2081-B2BD-77E2-ED86D631952C}"/>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258A1D5-40AC-A43A-09A9-BE2DC7620DD5}"/>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Tips and Tricks for Accessibility</a:t>
            </a:r>
          </a:p>
        </p:txBody>
      </p:sp>
      <p:sp>
        <p:nvSpPr>
          <p:cNvPr id="5" name="Content Placeholder 2">
            <a:extLst>
              <a:ext uri="{FF2B5EF4-FFF2-40B4-BE49-F238E27FC236}">
                <a16:creationId xmlns:a16="http://schemas.microsoft.com/office/drawing/2014/main" id="{BFD6EF9C-928B-DAB5-AE97-6892264FB5F5}"/>
              </a:ext>
            </a:extLst>
          </p:cNvPr>
          <p:cNvSpPr txBox="1">
            <a:spLocks/>
          </p:cNvSpPr>
          <p:nvPr/>
        </p:nvSpPr>
        <p:spPr>
          <a:xfrm>
            <a:off x="935241" y="1825345"/>
            <a:ext cx="5185851" cy="4545638"/>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alpha val="58000"/>
                  </a:schemeClr>
                </a:solidFill>
                <a:latin typeface="Arial" panose="020B0604020202020204" pitchFamily="34" charset="0"/>
                <a:cs typeface="Arial" panose="020B0604020202020204" pitchFamily="34" charset="0"/>
              </a:rPr>
              <a:t>Testing with a Screen Reader</a:t>
            </a:r>
          </a:p>
          <a:p>
            <a:pPr lvl="1"/>
            <a:r>
              <a:rPr lang="en-US" sz="1800" dirty="0">
                <a:solidFill>
                  <a:schemeClr val="bg1">
                    <a:alpha val="58000"/>
                  </a:schemeClr>
                </a:solidFill>
                <a:latin typeface="Arial" panose="020B0604020202020204" pitchFamily="34" charset="0"/>
                <a:cs typeface="Arial" panose="020B0604020202020204" pitchFamily="34" charset="0"/>
              </a:rPr>
              <a:t>Testing your content with a screen reader allows you to see and understand the challenges that non-accessible content poses to those that rely on it.</a:t>
            </a:r>
          </a:p>
          <a:p>
            <a:pPr lvl="1"/>
            <a:r>
              <a:rPr lang="en-US" sz="1800" dirty="0">
                <a:solidFill>
                  <a:schemeClr val="bg1">
                    <a:alpha val="58000"/>
                  </a:schemeClr>
                </a:solidFill>
                <a:latin typeface="Arial" panose="020B0604020202020204" pitchFamily="34" charset="0"/>
                <a:cs typeface="Arial" panose="020B0604020202020204" pitchFamily="34" charset="0"/>
              </a:rPr>
              <a:t>Attempt to navigate your Web GIS content with a screen reader and listen to what is (and is not) presented to you.</a:t>
            </a:r>
          </a:p>
          <a:p>
            <a:pPr lvl="1"/>
            <a:r>
              <a:rPr lang="en-US" sz="1800" dirty="0">
                <a:solidFill>
                  <a:schemeClr val="bg1">
                    <a:alpha val="58000"/>
                  </a:schemeClr>
                </a:solidFill>
                <a:latin typeface="Arial" panose="020B0604020202020204" pitchFamily="34" charset="0"/>
                <a:cs typeface="Arial" panose="020B0604020202020204" pitchFamily="34" charset="0"/>
              </a:rPr>
              <a:t>Available free screen readers:</a:t>
            </a:r>
          </a:p>
          <a:p>
            <a:pPr lvl="2"/>
            <a:r>
              <a:rPr lang="en-US" sz="1800" dirty="0" err="1">
                <a:solidFill>
                  <a:schemeClr val="bg1">
                    <a:alpha val="58000"/>
                  </a:schemeClr>
                </a:solidFill>
                <a:latin typeface="Arial" panose="020B0604020202020204" pitchFamily="34" charset="0"/>
                <a:cs typeface="Arial" panose="020B0604020202020204" pitchFamily="34" charset="0"/>
              </a:rPr>
              <a:t>Narrorator</a:t>
            </a:r>
            <a:r>
              <a:rPr lang="en-US" sz="1800" dirty="0">
                <a:solidFill>
                  <a:schemeClr val="bg1">
                    <a:alpha val="58000"/>
                  </a:schemeClr>
                </a:solidFill>
                <a:latin typeface="Arial" panose="020B0604020202020204" pitchFamily="34" charset="0"/>
                <a:cs typeface="Arial" panose="020B0604020202020204" pitchFamily="34" charset="0"/>
              </a:rPr>
              <a:t> (free with Windows OS)</a:t>
            </a:r>
          </a:p>
          <a:p>
            <a:pPr lvl="2"/>
            <a:r>
              <a:rPr lang="en-US" sz="1800" dirty="0">
                <a:solidFill>
                  <a:schemeClr val="bg1">
                    <a:alpha val="58000"/>
                  </a:schemeClr>
                </a:solidFill>
                <a:latin typeface="Arial" panose="020B0604020202020204" pitchFamily="34" charset="0"/>
                <a:cs typeface="Arial" panose="020B0604020202020204" pitchFamily="34" charset="0"/>
              </a:rPr>
              <a:t>Screen Reader browser extensions</a:t>
            </a:r>
          </a:p>
          <a:p>
            <a:pPr lvl="1"/>
            <a:endParaRPr lang="en-US" sz="1800" dirty="0">
              <a:solidFill>
                <a:schemeClr val="bg1">
                  <a:alpha val="58000"/>
                </a:schemeClr>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AC20C6FB-0C40-D0B0-68EC-E2A651BA0F33}"/>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4B23714A-C65D-CE8B-B4E2-5A0869913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0195" y="2070654"/>
            <a:ext cx="25146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descr="Text&#10;&#10;AI-generated content may be incorrect.">
            <a:extLst>
              <a:ext uri="{FF2B5EF4-FFF2-40B4-BE49-F238E27FC236}">
                <a16:creationId xmlns:a16="http://schemas.microsoft.com/office/drawing/2014/main" id="{81F563A3-CA97-8CF7-3EEF-046A657B4734}"/>
              </a:ext>
            </a:extLst>
          </p:cNvPr>
          <p:cNvPicPr>
            <a:picLocks noChangeAspect="1"/>
          </p:cNvPicPr>
          <p:nvPr/>
        </p:nvPicPr>
        <p:blipFill>
          <a:blip r:embed="rId3"/>
          <a:stretch>
            <a:fillRect/>
          </a:stretch>
        </p:blipFill>
        <p:spPr>
          <a:xfrm>
            <a:off x="7482905" y="4844641"/>
            <a:ext cx="3229426" cy="885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91963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F41655-E339-2D65-8E6A-644C5FA77E01}"/>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576D7BE-1642-39BA-3F74-978CF62529E8}"/>
              </a:ext>
            </a:extLst>
          </p:cNvPr>
          <p:cNvSpPr txBox="1">
            <a:spLocks/>
          </p:cNvSpPr>
          <p:nvPr/>
        </p:nvSpPr>
        <p:spPr>
          <a:xfrm>
            <a:off x="818068" y="677996"/>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Questions?</a:t>
            </a:r>
          </a:p>
        </p:txBody>
      </p:sp>
      <p:sp>
        <p:nvSpPr>
          <p:cNvPr id="5" name="Content Placeholder 2">
            <a:extLst>
              <a:ext uri="{FF2B5EF4-FFF2-40B4-BE49-F238E27FC236}">
                <a16:creationId xmlns:a16="http://schemas.microsoft.com/office/drawing/2014/main" id="{A350521F-6BC2-7264-0A7E-4F3D40673B8A}"/>
              </a:ext>
            </a:extLst>
          </p:cNvPr>
          <p:cNvSpPr txBox="1">
            <a:spLocks/>
          </p:cNvSpPr>
          <p:nvPr/>
        </p:nvSpPr>
        <p:spPr>
          <a:xfrm>
            <a:off x="783618" y="2016824"/>
            <a:ext cx="6155718" cy="4163180"/>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Resources for Accessibility in </a:t>
            </a:r>
            <a:r>
              <a:rPr lang="en-US" dirty="0" err="1">
                <a:solidFill>
                  <a:schemeClr val="bg1">
                    <a:alpha val="58000"/>
                  </a:schemeClr>
                </a:solidFill>
                <a:latin typeface="Arial" panose="020B0604020202020204" pitchFamily="34" charset="0"/>
                <a:cs typeface="Arial" panose="020B0604020202020204" pitchFamily="34" charset="0"/>
              </a:rPr>
              <a:t>StoryMaps</a:t>
            </a:r>
            <a:r>
              <a:rPr lang="en-US" dirty="0">
                <a:solidFill>
                  <a:schemeClr val="bg1">
                    <a:alpha val="58000"/>
                  </a:schemeClr>
                </a:solidFill>
                <a:latin typeface="Arial" panose="020B0604020202020204" pitchFamily="34" charset="0"/>
                <a:cs typeface="Arial" panose="020B0604020202020204" pitchFamily="34" charset="0"/>
              </a:rPr>
              <a:t>:</a:t>
            </a:r>
          </a:p>
          <a:p>
            <a:pPr lvl="1"/>
            <a:r>
              <a:rPr lang="en-US" dirty="0">
                <a:solidFill>
                  <a:schemeClr val="bg1">
                    <a:alpha val="58000"/>
                  </a:schemeClr>
                </a:solidFill>
                <a:latin typeface="Arial" panose="020B0604020202020204" pitchFamily="34" charset="0"/>
                <a:cs typeface="Arial" panose="020B0604020202020204" pitchFamily="34" charset="0"/>
                <a:hlinkClick r:id="rId2"/>
              </a:rPr>
              <a:t>Getting started with accessible storytelling</a:t>
            </a:r>
            <a:endParaRPr lang="en-US" dirty="0">
              <a:solidFill>
                <a:schemeClr val="bg1">
                  <a:alpha val="58000"/>
                </a:schemeClr>
              </a:solidFill>
              <a:latin typeface="Arial" panose="020B0604020202020204" pitchFamily="34" charset="0"/>
              <a:cs typeface="Arial" panose="020B0604020202020204" pitchFamily="34" charset="0"/>
            </a:endParaRPr>
          </a:p>
          <a:p>
            <a:pPr lvl="1"/>
            <a:r>
              <a:rPr lang="en-US" dirty="0">
                <a:solidFill>
                  <a:schemeClr val="bg1">
                    <a:alpha val="58000"/>
                  </a:schemeClr>
                </a:solidFill>
                <a:latin typeface="Arial" panose="020B0604020202020204" pitchFamily="34" charset="0"/>
                <a:cs typeface="Arial" panose="020B0604020202020204" pitchFamily="34" charset="0"/>
                <a:hlinkClick r:id="rId3"/>
              </a:rPr>
              <a:t>Writing accessible ArcGIS </a:t>
            </a:r>
            <a:r>
              <a:rPr lang="en-US" dirty="0" err="1">
                <a:solidFill>
                  <a:schemeClr val="bg1">
                    <a:alpha val="58000"/>
                  </a:schemeClr>
                </a:solidFill>
                <a:latin typeface="Arial" panose="020B0604020202020204" pitchFamily="34" charset="0"/>
                <a:cs typeface="Arial" panose="020B0604020202020204" pitchFamily="34" charset="0"/>
                <a:hlinkClick r:id="rId3"/>
              </a:rPr>
              <a:t>StoryMaps</a:t>
            </a:r>
            <a:r>
              <a:rPr lang="en-US" dirty="0">
                <a:solidFill>
                  <a:schemeClr val="bg1">
                    <a:alpha val="58000"/>
                  </a:schemeClr>
                </a:solidFill>
                <a:latin typeface="Arial" panose="020B0604020202020204" pitchFamily="34" charset="0"/>
                <a:cs typeface="Arial" panose="020B0604020202020204" pitchFamily="34" charset="0"/>
                <a:hlinkClick r:id="rId3"/>
              </a:rPr>
              <a:t> content</a:t>
            </a:r>
            <a:endParaRPr lang="en-US" dirty="0">
              <a:solidFill>
                <a:schemeClr val="bg1">
                  <a:alpha val="58000"/>
                </a:schemeClr>
              </a:solidFill>
              <a:latin typeface="Arial" panose="020B0604020202020204" pitchFamily="34" charset="0"/>
              <a:cs typeface="Arial" panose="020B0604020202020204" pitchFamily="34" charset="0"/>
            </a:endParaRPr>
          </a:p>
          <a:p>
            <a:pPr lvl="1"/>
            <a:r>
              <a:rPr lang="en-US" dirty="0">
                <a:solidFill>
                  <a:schemeClr val="bg1">
                    <a:alpha val="58000"/>
                  </a:schemeClr>
                </a:solidFill>
                <a:latin typeface="Arial" panose="020B0604020202020204" pitchFamily="34" charset="0"/>
                <a:cs typeface="Arial" panose="020B0604020202020204" pitchFamily="34" charset="0"/>
                <a:hlinkClick r:id="rId4"/>
              </a:rPr>
              <a:t>Maps/Story Maps and Accessibility</a:t>
            </a:r>
            <a:endParaRPr lang="en-US" dirty="0">
              <a:solidFill>
                <a:schemeClr val="bg1">
                  <a:alpha val="58000"/>
                </a:schemeClr>
              </a:solidFill>
              <a:latin typeface="Arial" panose="020B0604020202020204" pitchFamily="34" charset="0"/>
              <a:cs typeface="Arial" panose="020B0604020202020204" pitchFamily="34" charset="0"/>
            </a:endParaRPr>
          </a:p>
          <a:p>
            <a:pPr lvl="1"/>
            <a:r>
              <a:rPr lang="en-US" dirty="0">
                <a:solidFill>
                  <a:schemeClr val="bg1">
                    <a:alpha val="58000"/>
                  </a:schemeClr>
                </a:solidFill>
                <a:latin typeface="Arial" panose="020B0604020202020204" pitchFamily="34" charset="0"/>
                <a:cs typeface="Arial" panose="020B0604020202020204" pitchFamily="34" charset="0"/>
                <a:hlinkClick r:id="rId5"/>
              </a:rPr>
              <a:t>Accessibility features – ArcGIS </a:t>
            </a:r>
            <a:r>
              <a:rPr lang="en-US" dirty="0" err="1">
                <a:solidFill>
                  <a:schemeClr val="bg1">
                    <a:alpha val="58000"/>
                  </a:schemeClr>
                </a:solidFill>
                <a:latin typeface="Arial" panose="020B0604020202020204" pitchFamily="34" charset="0"/>
                <a:cs typeface="Arial" panose="020B0604020202020204" pitchFamily="34" charset="0"/>
                <a:hlinkClick r:id="rId5"/>
              </a:rPr>
              <a:t>StoryMaps</a:t>
            </a:r>
            <a:endParaRPr lang="en-US" dirty="0">
              <a:solidFill>
                <a:schemeClr val="bg1">
                  <a:alpha val="58000"/>
                </a:schemeClr>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229D37C-EA79-8024-1E1C-B746E4563B84}"/>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5D0842DE-D427-04ED-7A03-6B2B882609E8}"/>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388" y="2104090"/>
            <a:ext cx="4265452" cy="284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375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B8F55-D457-A628-64A3-3CF4F65FE07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468278D-FFAF-5063-489D-7D5DFDF21D4E}"/>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11744F8-AA0B-748C-1DB5-2DE8C478A19E}"/>
              </a:ext>
            </a:extLst>
          </p:cNvPr>
          <p:cNvSpPr txBox="1">
            <a:spLocks/>
          </p:cNvSpPr>
          <p:nvPr/>
        </p:nvSpPr>
        <p:spPr>
          <a:xfrm>
            <a:off x="818068" y="677996"/>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Questions?</a:t>
            </a:r>
          </a:p>
        </p:txBody>
      </p:sp>
      <p:sp>
        <p:nvSpPr>
          <p:cNvPr id="5" name="Content Placeholder 2">
            <a:extLst>
              <a:ext uri="{FF2B5EF4-FFF2-40B4-BE49-F238E27FC236}">
                <a16:creationId xmlns:a16="http://schemas.microsoft.com/office/drawing/2014/main" id="{B1703CD8-F1B6-94FE-DC47-F739FD1FA3B0}"/>
              </a:ext>
            </a:extLst>
          </p:cNvPr>
          <p:cNvSpPr txBox="1">
            <a:spLocks/>
          </p:cNvSpPr>
          <p:nvPr/>
        </p:nvSpPr>
        <p:spPr>
          <a:xfrm>
            <a:off x="783618" y="2016824"/>
            <a:ext cx="6155718" cy="4163180"/>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Resources for Accessibility in Dashboards:</a:t>
            </a:r>
          </a:p>
          <a:p>
            <a:pPr lvl="1"/>
            <a:r>
              <a:rPr lang="en-US" dirty="0">
                <a:solidFill>
                  <a:schemeClr val="bg1">
                    <a:alpha val="58000"/>
                  </a:schemeClr>
                </a:solidFill>
                <a:latin typeface="Arial" panose="020B0604020202020204" pitchFamily="34" charset="0"/>
                <a:cs typeface="Arial" panose="020B0604020202020204" pitchFamily="34" charset="0"/>
                <a:hlinkClick r:id="rId3"/>
              </a:rPr>
              <a:t>Accessibility Best Practices for ArcGIS Dashboards</a:t>
            </a:r>
            <a:endParaRPr lang="en-US" dirty="0">
              <a:solidFill>
                <a:schemeClr val="bg1">
                  <a:alpha val="58000"/>
                </a:schemeClr>
              </a:solidFill>
              <a:latin typeface="Arial" panose="020B0604020202020204" pitchFamily="34" charset="0"/>
              <a:cs typeface="Arial" panose="020B0604020202020204" pitchFamily="34" charset="0"/>
            </a:endParaRPr>
          </a:p>
          <a:p>
            <a:pPr lvl="1"/>
            <a:r>
              <a:rPr lang="en-US" dirty="0">
                <a:solidFill>
                  <a:schemeClr val="bg1">
                    <a:alpha val="58000"/>
                  </a:schemeClr>
                </a:solidFill>
                <a:latin typeface="Arial" panose="020B0604020202020204" pitchFamily="34" charset="0"/>
                <a:cs typeface="Arial" panose="020B0604020202020204" pitchFamily="34" charset="0"/>
                <a:hlinkClick r:id="rId4"/>
              </a:rPr>
              <a:t>Accessibility Features in ArcGIS Dashboards</a:t>
            </a:r>
            <a:endParaRPr lang="en-US" dirty="0">
              <a:solidFill>
                <a:schemeClr val="bg1">
                  <a:alpha val="58000"/>
                </a:schemeClr>
              </a:solidFill>
              <a:latin typeface="Arial" panose="020B0604020202020204" pitchFamily="34" charset="0"/>
              <a:cs typeface="Arial" panose="020B0604020202020204" pitchFamily="34" charset="0"/>
            </a:endParaRPr>
          </a:p>
          <a:p>
            <a:pPr lvl="1"/>
            <a:r>
              <a:rPr lang="en-US" dirty="0">
                <a:solidFill>
                  <a:schemeClr val="bg1">
                    <a:alpha val="58000"/>
                  </a:schemeClr>
                </a:solidFill>
                <a:latin typeface="Arial" panose="020B0604020202020204" pitchFamily="34" charset="0"/>
                <a:cs typeface="Arial" panose="020B0604020202020204" pitchFamily="34" charset="0"/>
                <a:hlinkClick r:id="rId5"/>
              </a:rPr>
              <a:t>Improving the Accessibility of Your Dashboard</a:t>
            </a:r>
            <a:endParaRPr lang="en-US" dirty="0">
              <a:solidFill>
                <a:schemeClr val="bg1">
                  <a:alpha val="58000"/>
                </a:schemeClr>
              </a:solidFill>
              <a:latin typeface="Arial" panose="020B0604020202020204" pitchFamily="34" charset="0"/>
              <a:cs typeface="Arial" panose="020B0604020202020204" pitchFamily="34" charset="0"/>
            </a:endParaRPr>
          </a:p>
          <a:p>
            <a:pPr lvl="1"/>
            <a:r>
              <a:rPr lang="en-US" dirty="0">
                <a:solidFill>
                  <a:schemeClr val="bg1">
                    <a:alpha val="58000"/>
                  </a:schemeClr>
                </a:solidFill>
                <a:latin typeface="Arial" panose="020B0604020202020204" pitchFamily="34" charset="0"/>
                <a:cs typeface="Arial" panose="020B0604020202020204" pitchFamily="34" charset="0"/>
                <a:hlinkClick r:id="rId6"/>
              </a:rPr>
              <a:t>Dashboards That Pop: Accessibility</a:t>
            </a:r>
            <a:endParaRPr lang="en-US" dirty="0">
              <a:solidFill>
                <a:schemeClr val="bg1">
                  <a:alpha val="58000"/>
                </a:schemeClr>
              </a:solidFill>
              <a:latin typeface="Arial" panose="020B0604020202020204" pitchFamily="34" charset="0"/>
              <a:cs typeface="Arial" panose="020B0604020202020204" pitchFamily="34" charset="0"/>
            </a:endParaRPr>
          </a:p>
          <a:p>
            <a:pPr lvl="1"/>
            <a:r>
              <a:rPr lang="en-US" dirty="0">
                <a:solidFill>
                  <a:schemeClr val="bg1">
                    <a:alpha val="58000"/>
                  </a:schemeClr>
                </a:solidFill>
                <a:latin typeface="Arial" panose="020B0604020202020204" pitchFamily="34" charset="0"/>
                <a:cs typeface="Arial" panose="020B0604020202020204" pitchFamily="34" charset="0"/>
                <a:hlinkClick r:id="rId7"/>
              </a:rPr>
              <a:t>Dashboard Accessibility for Equitable Engagement</a:t>
            </a:r>
            <a:endParaRPr lang="en-US" dirty="0">
              <a:solidFill>
                <a:schemeClr val="bg1">
                  <a:alpha val="58000"/>
                </a:schemeClr>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ABCFC84B-0D4D-7267-DC9E-B01C84F1982B}"/>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F84BC9D2-2142-39A0-E3CF-894B4E93361C}"/>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388" y="2104090"/>
            <a:ext cx="4265452" cy="284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127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BA386-5880-CC45-1A2B-5D9AD5A7B36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186FAD4-E642-3EE0-A3A3-ED9A337075CF}"/>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197E1AB-D395-FB9B-7D6A-E6E25CA882A6}"/>
              </a:ext>
            </a:extLst>
          </p:cNvPr>
          <p:cNvSpPr txBox="1">
            <a:spLocks/>
          </p:cNvSpPr>
          <p:nvPr/>
        </p:nvSpPr>
        <p:spPr>
          <a:xfrm>
            <a:off x="818068" y="677996"/>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Questions?</a:t>
            </a:r>
          </a:p>
        </p:txBody>
      </p:sp>
      <p:sp>
        <p:nvSpPr>
          <p:cNvPr id="5" name="Content Placeholder 2">
            <a:extLst>
              <a:ext uri="{FF2B5EF4-FFF2-40B4-BE49-F238E27FC236}">
                <a16:creationId xmlns:a16="http://schemas.microsoft.com/office/drawing/2014/main" id="{A041F5AF-4065-1FE6-652A-1B9292C0C369}"/>
              </a:ext>
            </a:extLst>
          </p:cNvPr>
          <p:cNvSpPr txBox="1">
            <a:spLocks/>
          </p:cNvSpPr>
          <p:nvPr/>
        </p:nvSpPr>
        <p:spPr>
          <a:xfrm>
            <a:off x="783618" y="2016824"/>
            <a:ext cx="6155718" cy="4163180"/>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Resources for Accessibility in Experience Builder:</a:t>
            </a:r>
          </a:p>
          <a:p>
            <a:pPr lvl="1"/>
            <a:r>
              <a:rPr lang="en-US" dirty="0">
                <a:solidFill>
                  <a:schemeClr val="bg1">
                    <a:alpha val="58000"/>
                  </a:schemeClr>
                </a:solidFill>
                <a:latin typeface="Arial" panose="020B0604020202020204" pitchFamily="34" charset="0"/>
                <a:cs typeface="Arial" panose="020B0604020202020204" pitchFamily="34" charset="0"/>
                <a:hlinkClick r:id="rId2"/>
              </a:rPr>
              <a:t>Experience Builder Accessibility</a:t>
            </a:r>
            <a:endParaRPr lang="en-US" dirty="0">
              <a:solidFill>
                <a:schemeClr val="bg1">
                  <a:alpha val="58000"/>
                </a:schemeClr>
              </a:solidFill>
              <a:latin typeface="Arial" panose="020B0604020202020204" pitchFamily="34" charset="0"/>
              <a:cs typeface="Arial" panose="020B0604020202020204" pitchFamily="34" charset="0"/>
            </a:endParaRPr>
          </a:p>
          <a:p>
            <a:pPr lvl="1"/>
            <a:r>
              <a:rPr lang="en-US" dirty="0">
                <a:solidFill>
                  <a:schemeClr val="bg1">
                    <a:alpha val="58000"/>
                  </a:schemeClr>
                </a:solidFill>
                <a:latin typeface="Arial" panose="020B0604020202020204" pitchFamily="34" charset="0"/>
                <a:cs typeface="Arial" panose="020B0604020202020204" pitchFamily="34" charset="0"/>
                <a:hlinkClick r:id="rId3"/>
              </a:rPr>
              <a:t>Accessibility Best Practices for ArcGIS Experience Builder</a:t>
            </a:r>
            <a:endParaRPr lang="en-US" dirty="0">
              <a:solidFill>
                <a:schemeClr val="bg1">
                  <a:alpha val="58000"/>
                </a:schemeClr>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AD55D7D9-34AB-E09B-8979-2E3E164D6BD4}"/>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E806290A-161E-2340-A2ED-CCDA9D94F12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388" y="2104090"/>
            <a:ext cx="4265452" cy="284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56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F41655-E339-2D65-8E6A-644C5FA77E01}"/>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576D7BE-1642-39BA-3F74-978CF62529E8}"/>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3 Main Accessibility Points</a:t>
            </a:r>
          </a:p>
        </p:txBody>
      </p:sp>
      <p:sp>
        <p:nvSpPr>
          <p:cNvPr id="5" name="Content Placeholder 2">
            <a:extLst>
              <a:ext uri="{FF2B5EF4-FFF2-40B4-BE49-F238E27FC236}">
                <a16:creationId xmlns:a16="http://schemas.microsoft.com/office/drawing/2014/main" id="{A350521F-6BC2-7264-0A7E-4F3D40673B8A}"/>
              </a:ext>
            </a:extLst>
          </p:cNvPr>
          <p:cNvSpPr txBox="1">
            <a:spLocks/>
          </p:cNvSpPr>
          <p:nvPr/>
        </p:nvSpPr>
        <p:spPr>
          <a:xfrm>
            <a:off x="869927" y="1749976"/>
            <a:ext cx="4904999" cy="4488824"/>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Screen Readers</a:t>
            </a:r>
          </a:p>
          <a:p>
            <a:pPr lvl="1"/>
            <a:r>
              <a:rPr lang="en-US" dirty="0">
                <a:solidFill>
                  <a:schemeClr val="bg1">
                    <a:alpha val="58000"/>
                  </a:schemeClr>
                </a:solidFill>
                <a:latin typeface="Arial" panose="020B0604020202020204" pitchFamily="34" charset="0"/>
                <a:cs typeface="Arial" panose="020B0604020202020204" pitchFamily="34" charset="0"/>
              </a:rPr>
              <a:t>Alternate Text</a:t>
            </a:r>
          </a:p>
          <a:p>
            <a:pPr lvl="1"/>
            <a:r>
              <a:rPr lang="en-US" dirty="0">
                <a:solidFill>
                  <a:schemeClr val="bg1">
                    <a:alpha val="58000"/>
                  </a:schemeClr>
                </a:solidFill>
                <a:latin typeface="Arial" panose="020B0604020202020204" pitchFamily="34" charset="0"/>
                <a:cs typeface="Arial" panose="020B0604020202020204" pitchFamily="34" charset="0"/>
              </a:rPr>
              <a:t>Captions</a:t>
            </a:r>
          </a:p>
          <a:p>
            <a:pPr lvl="1"/>
            <a:r>
              <a:rPr lang="en-US" dirty="0">
                <a:solidFill>
                  <a:schemeClr val="bg1">
                    <a:alpha val="58000"/>
                  </a:schemeClr>
                </a:solidFill>
                <a:latin typeface="Arial" panose="020B0604020202020204" pitchFamily="34" charset="0"/>
                <a:cs typeface="Arial" panose="020B0604020202020204" pitchFamily="34" charset="0"/>
              </a:rPr>
              <a:t>Hyperlinks</a:t>
            </a:r>
          </a:p>
          <a:p>
            <a:r>
              <a:rPr lang="en-US" dirty="0">
                <a:solidFill>
                  <a:schemeClr val="bg1">
                    <a:alpha val="58000"/>
                  </a:schemeClr>
                </a:solidFill>
                <a:latin typeface="Arial" panose="020B0604020202020204" pitchFamily="34" charset="0"/>
                <a:cs typeface="Arial" panose="020B0604020202020204" pitchFamily="34" charset="0"/>
              </a:rPr>
              <a:t>Color Blindness</a:t>
            </a:r>
          </a:p>
          <a:p>
            <a:pPr lvl="1"/>
            <a:r>
              <a:rPr lang="en-US" dirty="0">
                <a:solidFill>
                  <a:schemeClr val="bg1">
                    <a:alpha val="58000"/>
                  </a:schemeClr>
                </a:solidFill>
                <a:latin typeface="Arial" panose="020B0604020202020204" pitchFamily="34" charset="0"/>
                <a:cs typeface="Arial" panose="020B0604020202020204" pitchFamily="34" charset="0"/>
              </a:rPr>
              <a:t>Text colors</a:t>
            </a:r>
          </a:p>
          <a:p>
            <a:pPr lvl="1"/>
            <a:r>
              <a:rPr lang="en-US" dirty="0">
                <a:solidFill>
                  <a:schemeClr val="bg1">
                    <a:alpha val="58000"/>
                  </a:schemeClr>
                </a:solidFill>
                <a:latin typeface="Arial" panose="020B0604020202020204" pitchFamily="34" charset="0"/>
                <a:cs typeface="Arial" panose="020B0604020202020204" pitchFamily="34" charset="0"/>
              </a:rPr>
              <a:t>Embedded map colors</a:t>
            </a:r>
          </a:p>
          <a:p>
            <a:r>
              <a:rPr lang="en-US" dirty="0">
                <a:solidFill>
                  <a:schemeClr val="bg1">
                    <a:alpha val="58000"/>
                  </a:schemeClr>
                </a:solidFill>
                <a:latin typeface="Arial" panose="020B0604020202020204" pitchFamily="34" charset="0"/>
                <a:cs typeface="Arial" panose="020B0604020202020204" pitchFamily="34" charset="0"/>
              </a:rPr>
              <a:t>Visual Impairment</a:t>
            </a:r>
          </a:p>
          <a:p>
            <a:pPr lvl="1"/>
            <a:r>
              <a:rPr lang="en-US" dirty="0">
                <a:solidFill>
                  <a:schemeClr val="bg1">
                    <a:alpha val="58000"/>
                  </a:schemeClr>
                </a:solidFill>
                <a:latin typeface="Arial" panose="020B0604020202020204" pitchFamily="34" charset="0"/>
                <a:cs typeface="Arial" panose="020B0604020202020204" pitchFamily="34" charset="0"/>
              </a:rPr>
              <a:t>Text font</a:t>
            </a:r>
          </a:p>
          <a:p>
            <a:pPr lvl="1"/>
            <a:r>
              <a:rPr lang="en-US" dirty="0">
                <a:solidFill>
                  <a:schemeClr val="bg1">
                    <a:alpha val="58000"/>
                  </a:schemeClr>
                </a:solidFill>
                <a:latin typeface="Arial" panose="020B0604020202020204" pitchFamily="34" charset="0"/>
                <a:cs typeface="Arial" panose="020B0604020202020204" pitchFamily="34" charset="0"/>
              </a:rPr>
              <a:t>Text size</a:t>
            </a:r>
          </a:p>
        </p:txBody>
      </p:sp>
      <p:cxnSp>
        <p:nvCxnSpPr>
          <p:cNvPr id="7" name="Straight Connector 6">
            <a:extLst>
              <a:ext uri="{FF2B5EF4-FFF2-40B4-BE49-F238E27FC236}">
                <a16:creationId xmlns:a16="http://schemas.microsoft.com/office/drawing/2014/main" id="{1229D37C-EA79-8024-1E1C-B746E4563B84}"/>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2D73DFF9-D65E-DEC8-A4E9-CA86762682C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074" y="2004249"/>
            <a:ext cx="5054926" cy="322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126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A83D2-06E4-5D61-C101-735C6D4A2E1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182022E-3D49-B0F1-AA17-00FC9AAFDC4C}"/>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7D36200-214E-DFB2-B67D-1234336BE8C0}"/>
              </a:ext>
            </a:extLst>
          </p:cNvPr>
          <p:cNvSpPr txBox="1">
            <a:spLocks/>
          </p:cNvSpPr>
          <p:nvPr/>
        </p:nvSpPr>
        <p:spPr>
          <a:xfrm>
            <a:off x="818068" y="677996"/>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Questions?</a:t>
            </a:r>
          </a:p>
        </p:txBody>
      </p:sp>
      <p:sp>
        <p:nvSpPr>
          <p:cNvPr id="5" name="Content Placeholder 2">
            <a:extLst>
              <a:ext uri="{FF2B5EF4-FFF2-40B4-BE49-F238E27FC236}">
                <a16:creationId xmlns:a16="http://schemas.microsoft.com/office/drawing/2014/main" id="{8E9A2B35-CF88-3C9A-4CDD-FD659B250A93}"/>
              </a:ext>
            </a:extLst>
          </p:cNvPr>
          <p:cNvSpPr txBox="1">
            <a:spLocks/>
          </p:cNvSpPr>
          <p:nvPr/>
        </p:nvSpPr>
        <p:spPr>
          <a:xfrm>
            <a:off x="783618" y="2016824"/>
            <a:ext cx="6155718" cy="4163180"/>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Other resources for Accessibility:</a:t>
            </a:r>
          </a:p>
          <a:p>
            <a:pPr lvl="1"/>
            <a:r>
              <a:rPr lang="en-US" dirty="0">
                <a:solidFill>
                  <a:schemeClr val="bg1">
                    <a:alpha val="58000"/>
                  </a:schemeClr>
                </a:solidFill>
                <a:latin typeface="Arial" panose="020B0604020202020204" pitchFamily="34" charset="0"/>
                <a:cs typeface="Arial" panose="020B0604020202020204" pitchFamily="34" charset="0"/>
                <a:hlinkClick r:id="rId2"/>
              </a:rPr>
              <a:t>Free ESRI Course: Digital Accessibility Fundamentals</a:t>
            </a:r>
            <a:endParaRPr lang="en-US" dirty="0">
              <a:solidFill>
                <a:schemeClr val="bg1">
                  <a:alpha val="58000"/>
                </a:schemeClr>
              </a:solidFill>
              <a:latin typeface="Arial" panose="020B0604020202020204" pitchFamily="34" charset="0"/>
              <a:cs typeface="Arial" panose="020B0604020202020204" pitchFamily="34" charset="0"/>
            </a:endParaRPr>
          </a:p>
          <a:p>
            <a:pPr lvl="1"/>
            <a:r>
              <a:rPr lang="en-US" dirty="0">
                <a:solidFill>
                  <a:schemeClr val="bg1">
                    <a:alpha val="58000"/>
                  </a:schemeClr>
                </a:solidFill>
                <a:latin typeface="Arial" panose="020B0604020202020204" pitchFamily="34" charset="0"/>
                <a:cs typeface="Arial" panose="020B0604020202020204" pitchFamily="34" charset="0"/>
                <a:hlinkClick r:id="rId3"/>
              </a:rPr>
              <a:t>Resources for Digital Accessibility in ArcGIS</a:t>
            </a:r>
            <a:endParaRPr lang="en-US" dirty="0">
              <a:solidFill>
                <a:schemeClr val="bg1">
                  <a:alpha val="58000"/>
                </a:schemeClr>
              </a:solidFill>
              <a:latin typeface="Arial" panose="020B0604020202020204" pitchFamily="34" charset="0"/>
              <a:cs typeface="Arial" panose="020B0604020202020204" pitchFamily="34" charset="0"/>
            </a:endParaRPr>
          </a:p>
          <a:p>
            <a:pPr lvl="1"/>
            <a:r>
              <a:rPr lang="en-US" dirty="0">
                <a:solidFill>
                  <a:schemeClr val="bg1">
                    <a:alpha val="58000"/>
                  </a:schemeClr>
                </a:solidFill>
                <a:latin typeface="Arial" panose="020B0604020202020204" pitchFamily="34" charset="0"/>
                <a:cs typeface="Arial" panose="020B0604020202020204" pitchFamily="34" charset="0"/>
                <a:hlinkClick r:id="rId4"/>
              </a:rPr>
              <a:t>ESRI Accessibility Support</a:t>
            </a:r>
            <a:endParaRPr lang="en-US" dirty="0">
              <a:solidFill>
                <a:schemeClr val="bg1">
                  <a:alpha val="58000"/>
                </a:schemeClr>
              </a:solidFill>
              <a:latin typeface="Arial" panose="020B0604020202020204" pitchFamily="34" charset="0"/>
              <a:cs typeface="Arial" panose="020B0604020202020204" pitchFamily="34" charset="0"/>
            </a:endParaRPr>
          </a:p>
          <a:p>
            <a:pPr lvl="1"/>
            <a:endParaRPr lang="en-US" dirty="0">
              <a:solidFill>
                <a:schemeClr val="bg1">
                  <a:alpha val="58000"/>
                </a:schemeClr>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B6CD9C9-0CE6-5E66-5F61-5F6FC5A916B9}"/>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335802AC-E3C7-7856-EFF4-5E71F9281912}"/>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388" y="2104090"/>
            <a:ext cx="4265452" cy="284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32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F41655-E339-2D65-8E6A-644C5FA77E01}"/>
              </a:ext>
            </a:extLst>
          </p:cNvPr>
          <p:cNvSpPr/>
          <p:nvPr/>
        </p:nvSpPr>
        <p:spPr>
          <a:xfrm>
            <a:off x="343948" y="260059"/>
            <a:ext cx="11534863"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576D7BE-1642-39BA-3F74-978CF62529E8}"/>
              </a:ext>
            </a:extLst>
          </p:cNvPr>
          <p:cNvSpPr txBox="1">
            <a:spLocks/>
          </p:cNvSpPr>
          <p:nvPr/>
        </p:nvSpPr>
        <p:spPr>
          <a:xfrm>
            <a:off x="720000" y="619200"/>
            <a:ext cx="10728322"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Screen Readers</a:t>
            </a:r>
          </a:p>
        </p:txBody>
      </p:sp>
      <p:sp>
        <p:nvSpPr>
          <p:cNvPr id="5" name="Content Placeholder 2">
            <a:extLst>
              <a:ext uri="{FF2B5EF4-FFF2-40B4-BE49-F238E27FC236}">
                <a16:creationId xmlns:a16="http://schemas.microsoft.com/office/drawing/2014/main" id="{A350521F-6BC2-7264-0A7E-4F3D40673B8A}"/>
              </a:ext>
            </a:extLst>
          </p:cNvPr>
          <p:cNvSpPr txBox="1">
            <a:spLocks/>
          </p:cNvSpPr>
          <p:nvPr/>
        </p:nvSpPr>
        <p:spPr>
          <a:xfrm>
            <a:off x="935241" y="2004249"/>
            <a:ext cx="10728325" cy="4217647"/>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Alternate Text</a:t>
            </a:r>
          </a:p>
          <a:p>
            <a:pPr lvl="1"/>
            <a:r>
              <a:rPr lang="en-US" dirty="0">
                <a:solidFill>
                  <a:schemeClr val="bg1">
                    <a:alpha val="58000"/>
                  </a:schemeClr>
                </a:solidFill>
                <a:latin typeface="Arial" panose="020B0604020202020204" pitchFamily="34" charset="0"/>
                <a:cs typeface="Arial" panose="020B0604020202020204" pitchFamily="34" charset="0"/>
              </a:rPr>
              <a:t>Describes image being displayed, and appears if image does not load</a:t>
            </a:r>
          </a:p>
          <a:p>
            <a:r>
              <a:rPr lang="en-US" dirty="0">
                <a:solidFill>
                  <a:schemeClr val="bg1">
                    <a:alpha val="58000"/>
                  </a:schemeClr>
                </a:solidFill>
                <a:latin typeface="Arial" panose="020B0604020202020204" pitchFamily="34" charset="0"/>
                <a:cs typeface="Arial" panose="020B0604020202020204" pitchFamily="34" charset="0"/>
              </a:rPr>
              <a:t>Captions</a:t>
            </a:r>
          </a:p>
          <a:p>
            <a:pPr lvl="1"/>
            <a:r>
              <a:rPr lang="en-US" dirty="0">
                <a:solidFill>
                  <a:schemeClr val="bg1">
                    <a:alpha val="58000"/>
                  </a:schemeClr>
                </a:solidFill>
                <a:latin typeface="Arial" panose="020B0604020202020204" pitchFamily="34" charset="0"/>
                <a:cs typeface="Arial" panose="020B0604020202020204" pitchFamily="34" charset="0"/>
              </a:rPr>
              <a:t>Describes media displayed above it or behind it</a:t>
            </a:r>
          </a:p>
          <a:p>
            <a:r>
              <a:rPr lang="en-US" dirty="0">
                <a:solidFill>
                  <a:schemeClr val="bg1">
                    <a:alpha val="58000"/>
                  </a:schemeClr>
                </a:solidFill>
                <a:latin typeface="Arial" panose="020B0604020202020204" pitchFamily="34" charset="0"/>
                <a:cs typeface="Arial" panose="020B0604020202020204" pitchFamily="34" charset="0"/>
              </a:rPr>
              <a:t>Hyperlinks</a:t>
            </a:r>
          </a:p>
          <a:p>
            <a:pPr lvl="1"/>
            <a:r>
              <a:rPr lang="en-US" dirty="0">
                <a:solidFill>
                  <a:schemeClr val="bg1">
                    <a:alpha val="58000"/>
                  </a:schemeClr>
                </a:solidFill>
                <a:latin typeface="Arial" panose="020B0604020202020204" pitchFamily="34" charset="0"/>
                <a:cs typeface="Arial" panose="020B0604020202020204" pitchFamily="34" charset="0"/>
              </a:rPr>
              <a:t>Proper formatting for screen reader</a:t>
            </a:r>
          </a:p>
          <a:p>
            <a:pPr lvl="2"/>
            <a:r>
              <a:rPr lang="en-US" dirty="0">
                <a:solidFill>
                  <a:schemeClr val="bg1">
                    <a:alpha val="58000"/>
                  </a:schemeClr>
                </a:solidFill>
                <a:latin typeface="Arial" panose="020B0604020202020204" pitchFamily="34" charset="0"/>
                <a:cs typeface="Arial" panose="020B0604020202020204" pitchFamily="34" charset="0"/>
              </a:rPr>
              <a:t>Ex: “For more information, go to the </a:t>
            </a:r>
            <a:r>
              <a:rPr lang="en-US" u="sng" dirty="0">
                <a:solidFill>
                  <a:srgbClr val="0000FF"/>
                </a:solidFill>
                <a:latin typeface="Arial" panose="020B0604020202020204" pitchFamily="34" charset="0"/>
                <a:cs typeface="Arial" panose="020B0604020202020204" pitchFamily="34" charset="0"/>
              </a:rPr>
              <a:t>Monmouth County Website</a:t>
            </a:r>
            <a:r>
              <a:rPr lang="en-US" dirty="0">
                <a:solidFill>
                  <a:schemeClr val="bg1">
                    <a:alpha val="58000"/>
                  </a:schemeClr>
                </a:solidFill>
                <a:latin typeface="Arial" panose="020B0604020202020204" pitchFamily="34" charset="0"/>
                <a:cs typeface="Arial" panose="020B0604020202020204" pitchFamily="34" charset="0"/>
              </a:rPr>
              <a:t>” instead of “</a:t>
            </a:r>
            <a:r>
              <a:rPr lang="en-US" u="sng" dirty="0">
                <a:solidFill>
                  <a:srgbClr val="0000FF"/>
                </a:solidFill>
                <a:latin typeface="Arial" panose="020B0604020202020204" pitchFamily="34" charset="0"/>
                <a:cs typeface="Arial" panose="020B0604020202020204" pitchFamily="34" charset="0"/>
              </a:rPr>
              <a:t>https://www.visitmonmouth.com/</a:t>
            </a:r>
            <a:r>
              <a:rPr lang="en-US" dirty="0">
                <a:solidFill>
                  <a:schemeClr val="bg1">
                    <a:alpha val="58000"/>
                  </a:schemeClr>
                </a:solidFill>
                <a:latin typeface="Arial" panose="020B0604020202020204" pitchFamily="34" charset="0"/>
                <a:cs typeface="Arial" panose="020B0604020202020204" pitchFamily="34" charset="0"/>
              </a:rPr>
              <a:t>” or “</a:t>
            </a:r>
            <a:r>
              <a:rPr lang="en-US" u="sng" dirty="0">
                <a:solidFill>
                  <a:srgbClr val="0000FF"/>
                </a:solidFill>
                <a:latin typeface="Arial" panose="020B0604020202020204" pitchFamily="34" charset="0"/>
                <a:cs typeface="Arial" panose="020B0604020202020204" pitchFamily="34" charset="0"/>
              </a:rPr>
              <a:t>CLICK HERE</a:t>
            </a:r>
            <a:r>
              <a:rPr lang="en-US" dirty="0">
                <a:solidFill>
                  <a:schemeClr val="bg1">
                    <a:alpha val="58000"/>
                  </a:schemeClr>
                </a:solidFill>
                <a:latin typeface="Arial" panose="020B0604020202020204" pitchFamily="34" charset="0"/>
                <a:cs typeface="Arial" panose="020B0604020202020204" pitchFamily="34" charset="0"/>
              </a:rPr>
              <a:t>”</a:t>
            </a:r>
          </a:p>
        </p:txBody>
      </p:sp>
      <p:cxnSp>
        <p:nvCxnSpPr>
          <p:cNvPr id="7" name="Straight Connector 6">
            <a:extLst>
              <a:ext uri="{FF2B5EF4-FFF2-40B4-BE49-F238E27FC236}">
                <a16:creationId xmlns:a16="http://schemas.microsoft.com/office/drawing/2014/main" id="{1229D37C-EA79-8024-1E1C-B746E4563B84}"/>
              </a:ext>
            </a:extLst>
          </p:cNvPr>
          <p:cNvCxnSpPr/>
          <p:nvPr/>
        </p:nvCxnSpPr>
        <p:spPr>
          <a:xfrm>
            <a:off x="720000" y="1567588"/>
            <a:ext cx="5185850"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348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C71400-AC76-ECC7-9E71-D8FDF0EA23A8}"/>
              </a:ext>
            </a:extLst>
          </p:cNvPr>
          <p:cNvSpPr/>
          <p:nvPr/>
        </p:nvSpPr>
        <p:spPr>
          <a:xfrm>
            <a:off x="343948" y="260059"/>
            <a:ext cx="11560029"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8E62B9A-7DB4-3F22-D493-DAA67B0F299C}"/>
              </a:ext>
            </a:extLst>
          </p:cNvPr>
          <p:cNvSpPr txBox="1">
            <a:spLocks/>
          </p:cNvSpPr>
          <p:nvPr/>
        </p:nvSpPr>
        <p:spPr>
          <a:xfrm>
            <a:off x="812279" y="602422"/>
            <a:ext cx="3080213"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Alternate Text</a:t>
            </a:r>
          </a:p>
        </p:txBody>
      </p:sp>
      <p:cxnSp>
        <p:nvCxnSpPr>
          <p:cNvPr id="6" name="Straight Connector 5">
            <a:extLst>
              <a:ext uri="{FF2B5EF4-FFF2-40B4-BE49-F238E27FC236}">
                <a16:creationId xmlns:a16="http://schemas.microsoft.com/office/drawing/2014/main" id="{CF611D97-498A-7F4C-7BA1-BC4C6F1D4BBB}"/>
              </a:ext>
            </a:extLst>
          </p:cNvPr>
          <p:cNvCxnSpPr>
            <a:cxnSpLocks/>
          </p:cNvCxnSpPr>
          <p:nvPr/>
        </p:nvCxnSpPr>
        <p:spPr>
          <a:xfrm>
            <a:off x="720000" y="1567588"/>
            <a:ext cx="3172492"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F8BB1AC1-DDD5-917A-5A85-C5B1114D5684}"/>
              </a:ext>
            </a:extLst>
          </p:cNvPr>
          <p:cNvSpPr txBox="1">
            <a:spLocks/>
          </p:cNvSpPr>
          <p:nvPr/>
        </p:nvSpPr>
        <p:spPr>
          <a:xfrm>
            <a:off x="671119" y="1908097"/>
            <a:ext cx="5645791" cy="4165530"/>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Alt-text allows your media to be accessible to screen readers</a:t>
            </a:r>
          </a:p>
          <a:p>
            <a:r>
              <a:rPr lang="en-US" dirty="0">
                <a:solidFill>
                  <a:schemeClr val="bg1">
                    <a:alpha val="58000"/>
                  </a:schemeClr>
                </a:solidFill>
                <a:latin typeface="Arial" panose="020B0604020202020204" pitchFamily="34" charset="0"/>
                <a:cs typeface="Arial" panose="020B0604020202020204" pitchFamily="34" charset="0"/>
              </a:rPr>
              <a:t>Also forms a caption when the media does not load properly</a:t>
            </a:r>
          </a:p>
          <a:p>
            <a:r>
              <a:rPr lang="en-US" dirty="0">
                <a:solidFill>
                  <a:schemeClr val="bg1">
                    <a:alpha val="58000"/>
                  </a:schemeClr>
                </a:solidFill>
                <a:latin typeface="Arial" panose="020B0604020202020204" pitchFamily="34" charset="0"/>
                <a:cs typeface="Arial" panose="020B0604020202020204" pitchFamily="34" charset="0"/>
              </a:rPr>
              <a:t>It’s important to provide alternate text options for all images, videos, audio clips, and embedded content.</a:t>
            </a:r>
          </a:p>
          <a:p>
            <a:pPr lvl="1"/>
            <a:r>
              <a:rPr lang="en-US" dirty="0">
                <a:solidFill>
                  <a:schemeClr val="bg1">
                    <a:alpha val="58000"/>
                  </a:schemeClr>
                </a:solidFill>
                <a:latin typeface="Arial" panose="020B0604020202020204" pitchFamily="34" charset="0"/>
                <a:cs typeface="Arial" panose="020B0604020202020204" pitchFamily="34" charset="0"/>
              </a:rPr>
              <a:t>Remember to add alt-text to each piece of media if it is more than just decorative.</a:t>
            </a:r>
          </a:p>
        </p:txBody>
      </p:sp>
      <p:pic>
        <p:nvPicPr>
          <p:cNvPr id="2050" name="Picture 2" descr="Write good Alt Text to describe images | Digital Accessibility​">
            <a:extLst>
              <a:ext uri="{FF2B5EF4-FFF2-40B4-BE49-F238E27FC236}">
                <a16:creationId xmlns:a16="http://schemas.microsoft.com/office/drawing/2014/main" id="{C86B10CB-4A73-2AF6-1561-632025BF6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704" y="2079750"/>
            <a:ext cx="3386455" cy="308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96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C71400-AC76-ECC7-9E71-D8FDF0EA23A8}"/>
              </a:ext>
            </a:extLst>
          </p:cNvPr>
          <p:cNvSpPr/>
          <p:nvPr/>
        </p:nvSpPr>
        <p:spPr>
          <a:xfrm>
            <a:off x="343949" y="260059"/>
            <a:ext cx="5033394"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8E62B9A-7DB4-3F22-D493-DAA67B0F299C}"/>
              </a:ext>
            </a:extLst>
          </p:cNvPr>
          <p:cNvSpPr txBox="1">
            <a:spLocks/>
          </p:cNvSpPr>
          <p:nvPr/>
        </p:nvSpPr>
        <p:spPr>
          <a:xfrm>
            <a:off x="812279" y="602422"/>
            <a:ext cx="3080213"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Alternate Text</a:t>
            </a:r>
          </a:p>
        </p:txBody>
      </p:sp>
      <p:cxnSp>
        <p:nvCxnSpPr>
          <p:cNvPr id="6" name="Straight Connector 5">
            <a:extLst>
              <a:ext uri="{FF2B5EF4-FFF2-40B4-BE49-F238E27FC236}">
                <a16:creationId xmlns:a16="http://schemas.microsoft.com/office/drawing/2014/main" id="{CF611D97-498A-7F4C-7BA1-BC4C6F1D4BBB}"/>
              </a:ext>
            </a:extLst>
          </p:cNvPr>
          <p:cNvCxnSpPr>
            <a:cxnSpLocks/>
          </p:cNvCxnSpPr>
          <p:nvPr/>
        </p:nvCxnSpPr>
        <p:spPr>
          <a:xfrm>
            <a:off x="720000" y="1567588"/>
            <a:ext cx="3172492"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F8BB1AC1-DDD5-917A-5A85-C5B1114D5684}"/>
              </a:ext>
            </a:extLst>
          </p:cNvPr>
          <p:cNvSpPr txBox="1">
            <a:spLocks/>
          </p:cNvSpPr>
          <p:nvPr/>
        </p:nvSpPr>
        <p:spPr>
          <a:xfrm>
            <a:off x="637563" y="1782262"/>
            <a:ext cx="4420998" cy="4347477"/>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alpha val="58000"/>
                  </a:schemeClr>
                </a:solidFill>
                <a:latin typeface="Arial" panose="020B0604020202020204" pitchFamily="34" charset="0"/>
                <a:cs typeface="Arial" panose="020B0604020202020204" pitchFamily="34" charset="0"/>
              </a:rPr>
              <a:t>How much alt-text should you write?</a:t>
            </a:r>
          </a:p>
          <a:p>
            <a:endParaRPr lang="en-US" sz="1600" dirty="0">
              <a:solidFill>
                <a:schemeClr val="bg1">
                  <a:alpha val="58000"/>
                </a:schemeClr>
              </a:solidFill>
              <a:latin typeface="Arial" panose="020B0604020202020204" pitchFamily="34" charset="0"/>
              <a:cs typeface="Arial" panose="020B0604020202020204" pitchFamily="34" charset="0"/>
            </a:endParaRPr>
          </a:p>
          <a:p>
            <a:r>
              <a:rPr lang="en-US" sz="1800" b="1" dirty="0">
                <a:solidFill>
                  <a:schemeClr val="bg1">
                    <a:alpha val="58000"/>
                  </a:schemeClr>
                </a:solidFill>
                <a:latin typeface="Arial" panose="020B0604020202020204" pitchFamily="34" charset="0"/>
                <a:cs typeface="Arial" panose="020B0604020202020204" pitchFamily="34" charset="0"/>
              </a:rPr>
              <a:t>Bare minimum:</a:t>
            </a:r>
            <a:r>
              <a:rPr lang="en-US" sz="1800" dirty="0">
                <a:solidFill>
                  <a:schemeClr val="bg1">
                    <a:alpha val="58000"/>
                  </a:schemeClr>
                </a:solidFill>
                <a:latin typeface="Arial" panose="020B0604020202020204" pitchFamily="34" charset="0"/>
                <a:cs typeface="Arial" panose="020B0604020202020204" pitchFamily="34" charset="0"/>
              </a:rPr>
              <a:t> "Person in a red jacket in the snow."</a:t>
            </a:r>
          </a:p>
          <a:p>
            <a:r>
              <a:rPr lang="en-US" sz="1800" b="1" dirty="0">
                <a:solidFill>
                  <a:schemeClr val="bg1">
                    <a:alpha val="58000"/>
                  </a:schemeClr>
                </a:solidFill>
                <a:latin typeface="Arial" panose="020B0604020202020204" pitchFamily="34" charset="0"/>
                <a:cs typeface="Arial" panose="020B0604020202020204" pitchFamily="34" charset="0"/>
              </a:rPr>
              <a:t>A little too descriptive:</a:t>
            </a:r>
            <a:r>
              <a:rPr lang="en-US" sz="1800" dirty="0">
                <a:solidFill>
                  <a:schemeClr val="bg1">
                    <a:alpha val="58000"/>
                  </a:schemeClr>
                </a:solidFill>
                <a:latin typeface="Arial" panose="020B0604020202020204" pitchFamily="34" charset="0"/>
                <a:cs typeface="Arial" panose="020B0604020202020204" pitchFamily="34" charset="0"/>
              </a:rPr>
              <a:t> "A person in a neon red jacket and a hefty backpack kneels in the snow beneath a granite sky, peering through the telescopic lens of a tripod-mounted camera. His target is cluster of penguins camping out on a rocky outcropping several yards away."</a:t>
            </a:r>
          </a:p>
        </p:txBody>
      </p:sp>
      <p:pic>
        <p:nvPicPr>
          <p:cNvPr id="9" name="Picture 8" descr="A person in a red jacket kneels in the snow, photographing some penguins on a nearby rock">
            <a:extLst>
              <a:ext uri="{FF2B5EF4-FFF2-40B4-BE49-F238E27FC236}">
                <a16:creationId xmlns:a16="http://schemas.microsoft.com/office/drawing/2014/main" id="{4AD6C341-3AD0-EB0C-CE16-F85FF7937250}"/>
              </a:ext>
            </a:extLst>
          </p:cNvPr>
          <p:cNvPicPr>
            <a:picLocks noChangeAspect="1"/>
          </p:cNvPicPr>
          <p:nvPr/>
        </p:nvPicPr>
        <p:blipFill>
          <a:blip r:embed="rId2"/>
          <a:stretch>
            <a:fillRect/>
          </a:stretch>
        </p:blipFill>
        <p:spPr>
          <a:xfrm>
            <a:off x="5518503" y="260059"/>
            <a:ext cx="6472161" cy="4275549"/>
          </a:xfrm>
          <a:prstGeom prst="rect">
            <a:avLst/>
          </a:prstGeom>
        </p:spPr>
      </p:pic>
      <p:sp>
        <p:nvSpPr>
          <p:cNvPr id="10" name="Rectangle 9">
            <a:extLst>
              <a:ext uri="{FF2B5EF4-FFF2-40B4-BE49-F238E27FC236}">
                <a16:creationId xmlns:a16="http://schemas.microsoft.com/office/drawing/2014/main" id="{A551B77D-DAE1-4ECE-3739-69899C6182C9}"/>
              </a:ext>
            </a:extLst>
          </p:cNvPr>
          <p:cNvSpPr/>
          <p:nvPr/>
        </p:nvSpPr>
        <p:spPr>
          <a:xfrm>
            <a:off x="5377343" y="4697835"/>
            <a:ext cx="6613320" cy="17952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F56F5B77-D1BA-1C57-958C-3DD3D665D743}"/>
              </a:ext>
            </a:extLst>
          </p:cNvPr>
          <p:cNvSpPr txBox="1">
            <a:spLocks/>
          </p:cNvSpPr>
          <p:nvPr/>
        </p:nvSpPr>
        <p:spPr>
          <a:xfrm>
            <a:off x="5343787" y="4730671"/>
            <a:ext cx="6434356" cy="1703685"/>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bg1">
                    <a:alpha val="58000"/>
                  </a:schemeClr>
                </a:solidFill>
                <a:latin typeface="Arial" panose="020B0604020202020204" pitchFamily="34" charset="0"/>
                <a:cs typeface="Arial" panose="020B0604020202020204" pitchFamily="34" charset="0"/>
              </a:rPr>
              <a:t>Just right: </a:t>
            </a:r>
            <a:r>
              <a:rPr lang="en-US" sz="1800" dirty="0">
                <a:solidFill>
                  <a:schemeClr val="bg1">
                    <a:alpha val="58000"/>
                  </a:schemeClr>
                </a:solidFill>
                <a:latin typeface="Arial" panose="020B0604020202020204" pitchFamily="34" charset="0"/>
                <a:cs typeface="Arial" panose="020B0604020202020204" pitchFamily="34" charset="0"/>
              </a:rPr>
              <a:t>"A person in a red jacket kneels in the snow, photographing some penguins on a nearby rock.”</a:t>
            </a:r>
          </a:p>
          <a:p>
            <a:r>
              <a:rPr lang="en-US" sz="1800" dirty="0">
                <a:solidFill>
                  <a:schemeClr val="bg1">
                    <a:alpha val="58000"/>
                  </a:schemeClr>
                </a:solidFill>
                <a:latin typeface="Arial" panose="020B0604020202020204" pitchFamily="34" charset="0"/>
                <a:cs typeface="Arial" panose="020B0604020202020204" pitchFamily="34" charset="0"/>
              </a:rPr>
              <a:t>Note: sometimes lengthy alt-text is necessary, especially if your image contains words that need to be read.</a:t>
            </a:r>
          </a:p>
        </p:txBody>
      </p:sp>
      <p:sp>
        <p:nvSpPr>
          <p:cNvPr id="12" name="TextBox 11">
            <a:extLst>
              <a:ext uri="{FF2B5EF4-FFF2-40B4-BE49-F238E27FC236}">
                <a16:creationId xmlns:a16="http://schemas.microsoft.com/office/drawing/2014/main" id="{58DBA795-4C99-D14C-1A26-44700B2E0C1D}"/>
              </a:ext>
            </a:extLst>
          </p:cNvPr>
          <p:cNvSpPr txBox="1"/>
          <p:nvPr/>
        </p:nvSpPr>
        <p:spPr>
          <a:xfrm>
            <a:off x="343948" y="6209721"/>
            <a:ext cx="5684939" cy="261610"/>
          </a:xfrm>
          <a:prstGeom prst="rect">
            <a:avLst/>
          </a:prstGeom>
          <a:noFill/>
        </p:spPr>
        <p:txBody>
          <a:bodyPr wrap="square" rtlCol="0">
            <a:spAutoFit/>
          </a:bodyPr>
          <a:lstStyle/>
          <a:p>
            <a:r>
              <a:rPr lang="en-US" sz="1100" dirty="0">
                <a:solidFill>
                  <a:schemeClr val="bg1"/>
                </a:solidFill>
              </a:rPr>
              <a:t>Source: </a:t>
            </a:r>
            <a:r>
              <a:rPr lang="en-US" sz="1100" dirty="0">
                <a:solidFill>
                  <a:schemeClr val="bg1"/>
                </a:solidFill>
                <a:hlinkClick r:id="rId3"/>
              </a:rPr>
              <a:t>Getting Started with Accessible Storytelling</a:t>
            </a:r>
            <a:endParaRPr lang="en-US" sz="1100" dirty="0">
              <a:solidFill>
                <a:schemeClr val="bg1"/>
              </a:solidFill>
            </a:endParaRPr>
          </a:p>
        </p:txBody>
      </p:sp>
    </p:spTree>
    <p:extLst>
      <p:ext uri="{BB962C8B-B14F-4D97-AF65-F5344CB8AC3E}">
        <p14:creationId xmlns:p14="http://schemas.microsoft.com/office/powerpoint/2010/main" val="1171924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C71400-AC76-ECC7-9E71-D8FDF0EA23A8}"/>
              </a:ext>
            </a:extLst>
          </p:cNvPr>
          <p:cNvSpPr/>
          <p:nvPr/>
        </p:nvSpPr>
        <p:spPr>
          <a:xfrm>
            <a:off x="343949" y="260059"/>
            <a:ext cx="3942826" cy="62330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8E62B9A-7DB4-3F22-D493-DAA67B0F299C}"/>
              </a:ext>
            </a:extLst>
          </p:cNvPr>
          <p:cNvSpPr txBox="1">
            <a:spLocks/>
          </p:cNvSpPr>
          <p:nvPr/>
        </p:nvSpPr>
        <p:spPr>
          <a:xfrm>
            <a:off x="812279" y="602422"/>
            <a:ext cx="3080213" cy="1477328"/>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US" dirty="0">
                <a:solidFill>
                  <a:schemeClr val="bg1"/>
                </a:solidFill>
                <a:latin typeface="+mn-lt"/>
              </a:rPr>
              <a:t>Captions</a:t>
            </a:r>
          </a:p>
        </p:txBody>
      </p:sp>
      <p:cxnSp>
        <p:nvCxnSpPr>
          <p:cNvPr id="6" name="Straight Connector 5">
            <a:extLst>
              <a:ext uri="{FF2B5EF4-FFF2-40B4-BE49-F238E27FC236}">
                <a16:creationId xmlns:a16="http://schemas.microsoft.com/office/drawing/2014/main" id="{CF611D97-498A-7F4C-7BA1-BC4C6F1D4BBB}"/>
              </a:ext>
            </a:extLst>
          </p:cNvPr>
          <p:cNvCxnSpPr>
            <a:cxnSpLocks/>
          </p:cNvCxnSpPr>
          <p:nvPr/>
        </p:nvCxnSpPr>
        <p:spPr>
          <a:xfrm>
            <a:off x="720000" y="1567588"/>
            <a:ext cx="3172492" cy="0"/>
          </a:xfrm>
          <a:prstGeom prst="line">
            <a:avLst/>
          </a:prstGeom>
          <a:ln w="76200">
            <a:solidFill>
              <a:srgbClr val="154C4A"/>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F8BB1AC1-DDD5-917A-5A85-C5B1114D5684}"/>
              </a:ext>
            </a:extLst>
          </p:cNvPr>
          <p:cNvSpPr txBox="1">
            <a:spLocks/>
          </p:cNvSpPr>
          <p:nvPr/>
        </p:nvSpPr>
        <p:spPr>
          <a:xfrm>
            <a:off x="719999" y="1908097"/>
            <a:ext cx="3172491" cy="4165530"/>
          </a:xfrm>
          <a:prstGeom prst="rect">
            <a:avLst/>
          </a:prstGeom>
          <a:noFill/>
        </p:spPr>
        <p:txBody>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alpha val="58000"/>
                  </a:schemeClr>
                </a:solidFill>
                <a:latin typeface="Arial" panose="020B0604020202020204" pitchFamily="34" charset="0"/>
                <a:cs typeface="Arial" panose="020B0604020202020204" pitchFamily="34" charset="0"/>
              </a:rPr>
              <a:t>If alternate text is unavailable, captions are essential.</a:t>
            </a:r>
          </a:p>
          <a:p>
            <a:r>
              <a:rPr lang="en-US" dirty="0">
                <a:solidFill>
                  <a:schemeClr val="bg1">
                    <a:alpha val="58000"/>
                  </a:schemeClr>
                </a:solidFill>
                <a:latin typeface="Arial" panose="020B0604020202020204" pitchFamily="34" charset="0"/>
                <a:cs typeface="Arial" panose="020B0604020202020204" pitchFamily="34" charset="0"/>
              </a:rPr>
              <a:t>Not necessary if alternate text can be used, but helpful to add both just in case.</a:t>
            </a:r>
          </a:p>
        </p:txBody>
      </p:sp>
      <p:pic>
        <p:nvPicPr>
          <p:cNvPr id="3" name="Picture 2" descr="Assunpink Wildlife Management Area">
            <a:extLst>
              <a:ext uri="{FF2B5EF4-FFF2-40B4-BE49-F238E27FC236}">
                <a16:creationId xmlns:a16="http://schemas.microsoft.com/office/drawing/2014/main" id="{6F2A3D20-BA95-B2CA-6B96-A56FA1E7D371}"/>
              </a:ext>
            </a:extLst>
          </p:cNvPr>
          <p:cNvPicPr>
            <a:picLocks noChangeAspect="1"/>
          </p:cNvPicPr>
          <p:nvPr/>
        </p:nvPicPr>
        <p:blipFill>
          <a:blip r:embed="rId2"/>
          <a:stretch>
            <a:fillRect/>
          </a:stretch>
        </p:blipFill>
        <p:spPr>
          <a:xfrm>
            <a:off x="4662825" y="260059"/>
            <a:ext cx="3449329" cy="2878249"/>
          </a:xfrm>
          <a:prstGeom prst="rect">
            <a:avLst/>
          </a:prstGeom>
        </p:spPr>
      </p:pic>
      <p:pic>
        <p:nvPicPr>
          <p:cNvPr id="12" name="Picture 11" descr="Red Bank's Two River Theater">
            <a:extLst>
              <a:ext uri="{FF2B5EF4-FFF2-40B4-BE49-F238E27FC236}">
                <a16:creationId xmlns:a16="http://schemas.microsoft.com/office/drawing/2014/main" id="{5111F388-0046-CB63-D494-F497BF28F344}"/>
              </a:ext>
            </a:extLst>
          </p:cNvPr>
          <p:cNvPicPr>
            <a:picLocks noChangeAspect="1"/>
          </p:cNvPicPr>
          <p:nvPr/>
        </p:nvPicPr>
        <p:blipFill>
          <a:blip r:embed="rId3"/>
          <a:stretch>
            <a:fillRect/>
          </a:stretch>
        </p:blipFill>
        <p:spPr>
          <a:xfrm>
            <a:off x="8642225" y="622405"/>
            <a:ext cx="3105156" cy="2515904"/>
          </a:xfrm>
          <a:prstGeom prst="rect">
            <a:avLst/>
          </a:prstGeom>
        </p:spPr>
      </p:pic>
      <p:pic>
        <p:nvPicPr>
          <p:cNvPr id="7" name="Picture 6" descr="Monmouth County Byway Story Map Video screenshot">
            <a:extLst>
              <a:ext uri="{FF2B5EF4-FFF2-40B4-BE49-F238E27FC236}">
                <a16:creationId xmlns:a16="http://schemas.microsoft.com/office/drawing/2014/main" id="{6086E0F9-AFB7-9E28-22B9-F9B977FDA2B7}"/>
              </a:ext>
            </a:extLst>
          </p:cNvPr>
          <p:cNvPicPr>
            <a:picLocks noChangeAspect="1"/>
          </p:cNvPicPr>
          <p:nvPr/>
        </p:nvPicPr>
        <p:blipFill>
          <a:blip r:embed="rId4"/>
          <a:stretch>
            <a:fillRect/>
          </a:stretch>
        </p:blipFill>
        <p:spPr>
          <a:xfrm>
            <a:off x="5844887" y="3429000"/>
            <a:ext cx="4534533" cy="2981741"/>
          </a:xfrm>
          <a:prstGeom prst="rect">
            <a:avLst/>
          </a:prstGeom>
        </p:spPr>
      </p:pic>
    </p:spTree>
    <p:extLst>
      <p:ext uri="{BB962C8B-B14F-4D97-AF65-F5344CB8AC3E}">
        <p14:creationId xmlns:p14="http://schemas.microsoft.com/office/powerpoint/2010/main" val="3685837234"/>
      </p:ext>
    </p:extLst>
  </p:cSld>
  <p:clrMapOvr>
    <a:masterClrMapping/>
  </p:clrMapOvr>
</p:sld>
</file>

<file path=ppt/theme/theme1.xml><?xml version="1.0" encoding="utf-8"?>
<a:theme xmlns:a="http://schemas.openxmlformats.org/drawingml/2006/main" name="BlobVTI">
  <a:themeElements>
    <a:clrScheme name="Monmouth County">
      <a:dk1>
        <a:srgbClr val="181818"/>
      </a:dk1>
      <a:lt1>
        <a:srgbClr val="EFEFEF"/>
      </a:lt1>
      <a:dk2>
        <a:srgbClr val="19305A"/>
      </a:dk2>
      <a:lt2>
        <a:srgbClr val="6DABE4"/>
      </a:lt2>
      <a:accent1>
        <a:srgbClr val="006550"/>
      </a:accent1>
      <a:accent2>
        <a:srgbClr val="B21E28"/>
      </a:accent2>
      <a:accent3>
        <a:srgbClr val="FBB040"/>
      </a:accent3>
      <a:accent4>
        <a:srgbClr val="814C3A"/>
      </a:accent4>
      <a:accent5>
        <a:srgbClr val="5AA2AE"/>
      </a:accent5>
      <a:accent6>
        <a:srgbClr val="E1EAED"/>
      </a:accent6>
      <a:hlink>
        <a:srgbClr val="9454C3"/>
      </a:hlink>
      <a:folHlink>
        <a:srgbClr val="3EBBF0"/>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719</TotalTime>
  <Words>2495</Words>
  <Application>Microsoft Office PowerPoint</Application>
  <PresentationFormat>Widescreen</PresentationFormat>
  <Paragraphs>260</Paragraphs>
  <Slides>50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Avenir Next LT Pro</vt:lpstr>
      <vt:lpstr>Calibri</vt:lpstr>
      <vt:lpstr>Sagona Book</vt:lpstr>
      <vt:lpstr>The Hand Extrablack</vt:lpstr>
      <vt:lpstr>BlobVTI</vt:lpstr>
      <vt:lpstr>Accessibility in Web GIS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GeoHub Accessibility</dc:title>
  <dc:creator>Lucas, Sydney</dc:creator>
  <cp:lastModifiedBy>Hanlon, Michael</cp:lastModifiedBy>
  <cp:revision>67</cp:revision>
  <dcterms:created xsi:type="dcterms:W3CDTF">2022-06-27T15:56:25Z</dcterms:created>
  <dcterms:modified xsi:type="dcterms:W3CDTF">2026-03-03T13:46:16Z</dcterms:modified>
</cp:coreProperties>
</file>