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media/image34.jpg" ContentType="image/jpg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</p:sldMasterIdLst>
  <p:notesMasterIdLst>
    <p:notesMasterId r:id="rId67"/>
  </p:notesMasterIdLst>
  <p:sldIdLst>
    <p:sldId id="453" r:id="rId3"/>
    <p:sldId id="454" r:id="rId4"/>
    <p:sldId id="455" r:id="rId5"/>
    <p:sldId id="456" r:id="rId6"/>
    <p:sldId id="457" r:id="rId7"/>
    <p:sldId id="458" r:id="rId8"/>
    <p:sldId id="459" r:id="rId9"/>
    <p:sldId id="461" r:id="rId10"/>
    <p:sldId id="462" r:id="rId11"/>
    <p:sldId id="522" r:id="rId12"/>
    <p:sldId id="460" r:id="rId13"/>
    <p:sldId id="463" r:id="rId14"/>
    <p:sldId id="464" r:id="rId15"/>
    <p:sldId id="572" r:id="rId16"/>
    <p:sldId id="573" r:id="rId17"/>
    <p:sldId id="574" r:id="rId18"/>
    <p:sldId id="575" r:id="rId19"/>
    <p:sldId id="576" r:id="rId20"/>
    <p:sldId id="577" r:id="rId21"/>
    <p:sldId id="578" r:id="rId22"/>
    <p:sldId id="580" r:id="rId23"/>
    <p:sldId id="579" r:id="rId24"/>
    <p:sldId id="581" r:id="rId25"/>
    <p:sldId id="542" r:id="rId26"/>
    <p:sldId id="582" r:id="rId27"/>
    <p:sldId id="479" r:id="rId28"/>
    <p:sldId id="480" r:id="rId29"/>
    <p:sldId id="481" r:id="rId30"/>
    <p:sldId id="482" r:id="rId31"/>
    <p:sldId id="543" r:id="rId32"/>
    <p:sldId id="544" r:id="rId33"/>
    <p:sldId id="545" r:id="rId34"/>
    <p:sldId id="546" r:id="rId35"/>
    <p:sldId id="571" r:id="rId36"/>
    <p:sldId id="489" r:id="rId37"/>
    <p:sldId id="547" r:id="rId38"/>
    <p:sldId id="548" r:id="rId39"/>
    <p:sldId id="549" r:id="rId40"/>
    <p:sldId id="493" r:id="rId41"/>
    <p:sldId id="550" r:id="rId42"/>
    <p:sldId id="551" r:id="rId43"/>
    <p:sldId id="552" r:id="rId44"/>
    <p:sldId id="553" r:id="rId45"/>
    <p:sldId id="554" r:id="rId46"/>
    <p:sldId id="555" r:id="rId47"/>
    <p:sldId id="499" r:id="rId48"/>
    <p:sldId id="556" r:id="rId49"/>
    <p:sldId id="557" r:id="rId50"/>
    <p:sldId id="559" r:id="rId51"/>
    <p:sldId id="558" r:id="rId52"/>
    <p:sldId id="560" r:id="rId53"/>
    <p:sldId id="561" r:id="rId54"/>
    <p:sldId id="562" r:id="rId55"/>
    <p:sldId id="563" r:id="rId56"/>
    <p:sldId id="511" r:id="rId57"/>
    <p:sldId id="564" r:id="rId58"/>
    <p:sldId id="566" r:id="rId59"/>
    <p:sldId id="514" r:id="rId60"/>
    <p:sldId id="569" r:id="rId61"/>
    <p:sldId id="515" r:id="rId62"/>
    <p:sldId id="568" r:id="rId63"/>
    <p:sldId id="567" r:id="rId64"/>
    <p:sldId id="565" r:id="rId65"/>
    <p:sldId id="570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Relationship Id="rId4" Type="http://schemas.openxmlformats.org/officeDocument/2006/relationships/image" Target="../media/image3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Relationship Id="rId4" Type="http://schemas.openxmlformats.org/officeDocument/2006/relationships/image" Target="../media/image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E5D505-4C6E-42FB-8961-9654760001E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2_2" csCatId="accent2" phldr="1"/>
      <dgm:spPr/>
      <dgm:t>
        <a:bodyPr/>
        <a:lstStyle/>
        <a:p>
          <a:endParaRPr lang="en-US"/>
        </a:p>
      </dgm:t>
    </dgm:pt>
    <dgm:pt modelId="{D727ECEF-F6B3-4D8B-BCF6-8717BF620D00}">
      <dgm:prSet/>
      <dgm:spPr/>
      <dgm:t>
        <a:bodyPr/>
        <a:lstStyle/>
        <a:p>
          <a:pPr>
            <a:defRPr cap="all"/>
          </a:pPr>
          <a:r>
            <a:rPr lang="en-US"/>
            <a:t>Holistic in nature</a:t>
          </a:r>
        </a:p>
      </dgm:t>
    </dgm:pt>
    <dgm:pt modelId="{CBF6289F-79CC-409B-AE82-42112F377EE2}" type="parTrans" cxnId="{90113863-136A-4EFE-B74F-850DADCB0AE9}">
      <dgm:prSet/>
      <dgm:spPr/>
      <dgm:t>
        <a:bodyPr/>
        <a:lstStyle/>
        <a:p>
          <a:endParaRPr lang="en-US"/>
        </a:p>
      </dgm:t>
    </dgm:pt>
    <dgm:pt modelId="{9426E161-7ABD-4D4B-83C8-CCCAE9FF76CC}" type="sibTrans" cxnId="{90113863-136A-4EFE-B74F-850DADCB0AE9}">
      <dgm:prSet/>
      <dgm:spPr/>
      <dgm:t>
        <a:bodyPr/>
        <a:lstStyle/>
        <a:p>
          <a:endParaRPr lang="en-US"/>
        </a:p>
      </dgm:t>
    </dgm:pt>
    <dgm:pt modelId="{C99187D3-FB3A-499D-8B54-3AF6557041B6}">
      <dgm:prSet/>
      <dgm:spPr/>
      <dgm:t>
        <a:bodyPr/>
        <a:lstStyle/>
        <a:p>
          <a:pPr>
            <a:defRPr cap="all"/>
          </a:pPr>
          <a:r>
            <a:rPr lang="en-US" dirty="0"/>
            <a:t>Rewards employees who choose to take control of their health &amp; wellbeing</a:t>
          </a:r>
        </a:p>
      </dgm:t>
    </dgm:pt>
    <dgm:pt modelId="{7519C2DA-FD13-420A-883F-E3C04D9F9AE1}" type="parTrans" cxnId="{9971FDE2-F6D0-4F82-B619-0F2BA426F84A}">
      <dgm:prSet/>
      <dgm:spPr/>
      <dgm:t>
        <a:bodyPr/>
        <a:lstStyle/>
        <a:p>
          <a:endParaRPr lang="en-US"/>
        </a:p>
      </dgm:t>
    </dgm:pt>
    <dgm:pt modelId="{62744968-9D77-4CD5-A629-C30D0604CB64}" type="sibTrans" cxnId="{9971FDE2-F6D0-4F82-B619-0F2BA426F84A}">
      <dgm:prSet/>
      <dgm:spPr/>
      <dgm:t>
        <a:bodyPr/>
        <a:lstStyle/>
        <a:p>
          <a:endParaRPr lang="en-US"/>
        </a:p>
      </dgm:t>
    </dgm:pt>
    <dgm:pt modelId="{07C4AE16-A5B7-4239-8836-D26095B9EF42}">
      <dgm:prSet/>
      <dgm:spPr/>
      <dgm:t>
        <a:bodyPr/>
        <a:lstStyle/>
        <a:p>
          <a:pPr>
            <a:defRPr cap="all"/>
          </a:pPr>
          <a:r>
            <a:rPr lang="en-US" dirty="0"/>
            <a:t>Earn wellness points for participation and/or completion of programs</a:t>
          </a:r>
        </a:p>
      </dgm:t>
    </dgm:pt>
    <dgm:pt modelId="{3FC8A8CA-BD31-4F8B-AA47-8AAEE06D5CF0}" type="parTrans" cxnId="{475EF01B-DDBF-4897-9143-9CC5FCE1DB60}">
      <dgm:prSet/>
      <dgm:spPr/>
      <dgm:t>
        <a:bodyPr/>
        <a:lstStyle/>
        <a:p>
          <a:endParaRPr lang="en-US"/>
        </a:p>
      </dgm:t>
    </dgm:pt>
    <dgm:pt modelId="{8155C799-7121-4297-AF97-20B5F2DB0966}" type="sibTrans" cxnId="{475EF01B-DDBF-4897-9143-9CC5FCE1DB60}">
      <dgm:prSet/>
      <dgm:spPr/>
      <dgm:t>
        <a:bodyPr/>
        <a:lstStyle/>
        <a:p>
          <a:endParaRPr lang="en-US"/>
        </a:p>
      </dgm:t>
    </dgm:pt>
    <dgm:pt modelId="{B366AE30-7A39-4C09-A191-FA0EF48A5FF2}">
      <dgm:prSet/>
      <dgm:spPr/>
      <dgm:t>
        <a:bodyPr/>
        <a:lstStyle/>
        <a:p>
          <a:pPr>
            <a:defRPr cap="all"/>
          </a:pPr>
          <a:r>
            <a:rPr lang="en-US"/>
            <a:t>1 wellness point = 1 chance in drawing</a:t>
          </a:r>
        </a:p>
      </dgm:t>
    </dgm:pt>
    <dgm:pt modelId="{F3CDB137-97D1-4911-9A7D-C64E58431BFD}" type="parTrans" cxnId="{5ACCFD0D-C8A1-4C77-973F-96FFF035F157}">
      <dgm:prSet/>
      <dgm:spPr/>
      <dgm:t>
        <a:bodyPr/>
        <a:lstStyle/>
        <a:p>
          <a:endParaRPr lang="en-US"/>
        </a:p>
      </dgm:t>
    </dgm:pt>
    <dgm:pt modelId="{041D53C7-1E0E-4853-AB7F-346AB40F95D7}" type="sibTrans" cxnId="{5ACCFD0D-C8A1-4C77-973F-96FFF035F157}">
      <dgm:prSet/>
      <dgm:spPr/>
      <dgm:t>
        <a:bodyPr/>
        <a:lstStyle/>
        <a:p>
          <a:endParaRPr lang="en-US"/>
        </a:p>
      </dgm:t>
    </dgm:pt>
    <dgm:pt modelId="{0F3846E1-98DD-41C4-B1C9-8D38B65367BC}" type="pres">
      <dgm:prSet presAssocID="{00E5D505-4C6E-42FB-8961-9654760001EC}" presName="root" presStyleCnt="0">
        <dgm:presLayoutVars>
          <dgm:dir/>
          <dgm:resizeHandles val="exact"/>
        </dgm:presLayoutVars>
      </dgm:prSet>
      <dgm:spPr/>
    </dgm:pt>
    <dgm:pt modelId="{BA199168-D0A5-4B0E-B587-333F4AFE5851}" type="pres">
      <dgm:prSet presAssocID="{D727ECEF-F6B3-4D8B-BCF6-8717BF620D00}" presName="compNode" presStyleCnt="0"/>
      <dgm:spPr/>
    </dgm:pt>
    <dgm:pt modelId="{1EACE1DD-556B-4FC2-9C82-E5A9432934AD}" type="pres">
      <dgm:prSet presAssocID="{D727ECEF-F6B3-4D8B-BCF6-8717BF620D00}" presName="iconBgRect" presStyleLbl="bgShp" presStyleIdx="0" presStyleCnt="4" custScaleX="126528" custScaleY="122839"/>
      <dgm:spPr/>
    </dgm:pt>
    <dgm:pt modelId="{7894D055-F99D-407A-A504-8DD06EE7445E}" type="pres">
      <dgm:prSet presAssocID="{D727ECEF-F6B3-4D8B-BCF6-8717BF620D00}" presName="iconRect" presStyleLbl="node1" presStyleIdx="0" presStyleCnt="4" custScaleX="156604" custScaleY="12620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12000" b="-12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tus Flower outline"/>
        </a:ext>
      </dgm:extLst>
    </dgm:pt>
    <dgm:pt modelId="{20BFE0C2-DB27-438A-978E-EB41769307E4}" type="pres">
      <dgm:prSet presAssocID="{D727ECEF-F6B3-4D8B-BCF6-8717BF620D00}" presName="spaceRect" presStyleCnt="0"/>
      <dgm:spPr/>
    </dgm:pt>
    <dgm:pt modelId="{DCC03427-E96A-4E53-87B0-CAAD3106D8BF}" type="pres">
      <dgm:prSet presAssocID="{D727ECEF-F6B3-4D8B-BCF6-8717BF620D00}" presName="textRect" presStyleLbl="revTx" presStyleIdx="0" presStyleCnt="4">
        <dgm:presLayoutVars>
          <dgm:chMax val="1"/>
          <dgm:chPref val="1"/>
        </dgm:presLayoutVars>
      </dgm:prSet>
      <dgm:spPr/>
    </dgm:pt>
    <dgm:pt modelId="{E0379DAC-85E3-4072-B029-29EA2935C882}" type="pres">
      <dgm:prSet presAssocID="{9426E161-7ABD-4D4B-83C8-CCCAE9FF76CC}" presName="sibTrans" presStyleCnt="0"/>
      <dgm:spPr/>
    </dgm:pt>
    <dgm:pt modelId="{605D86DC-8791-498B-9F6A-9C3FE18E90F6}" type="pres">
      <dgm:prSet presAssocID="{C99187D3-FB3A-499D-8B54-3AF6557041B6}" presName="compNode" presStyleCnt="0"/>
      <dgm:spPr/>
    </dgm:pt>
    <dgm:pt modelId="{DCF2A20D-BE88-44E7-A7C0-2F55A07F4632}" type="pres">
      <dgm:prSet presAssocID="{C99187D3-FB3A-499D-8B54-3AF6557041B6}" presName="iconBgRect" presStyleLbl="bgShp" presStyleIdx="1" presStyleCnt="4" custScaleX="126351" custScaleY="114435"/>
      <dgm:spPr>
        <a:solidFill>
          <a:schemeClr val="accent4">
            <a:lumMod val="75000"/>
          </a:schemeClr>
        </a:solidFill>
      </dgm:spPr>
    </dgm:pt>
    <dgm:pt modelId="{39043BA4-5F2A-443D-8622-A5705B3550FB}" type="pres">
      <dgm:prSet presAssocID="{C99187D3-FB3A-499D-8B54-3AF6557041B6}" presName="iconRect" presStyleLbl="node1" presStyleIdx="1" presStyleCnt="4" custScaleX="116348" custScaleY="130790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3210719A-C104-4CB7-ACF7-2CF97058F5AF}" type="pres">
      <dgm:prSet presAssocID="{C99187D3-FB3A-499D-8B54-3AF6557041B6}" presName="spaceRect" presStyleCnt="0"/>
      <dgm:spPr/>
    </dgm:pt>
    <dgm:pt modelId="{39C82029-8E55-47B7-9A9F-D72BD6A9D01E}" type="pres">
      <dgm:prSet presAssocID="{C99187D3-FB3A-499D-8B54-3AF6557041B6}" presName="textRect" presStyleLbl="revTx" presStyleIdx="1" presStyleCnt="4">
        <dgm:presLayoutVars>
          <dgm:chMax val="1"/>
          <dgm:chPref val="1"/>
        </dgm:presLayoutVars>
      </dgm:prSet>
      <dgm:spPr/>
    </dgm:pt>
    <dgm:pt modelId="{A05B2843-69CD-4FE4-83CF-8D59BE5CA373}" type="pres">
      <dgm:prSet presAssocID="{62744968-9D77-4CD5-A629-C30D0604CB64}" presName="sibTrans" presStyleCnt="0"/>
      <dgm:spPr/>
    </dgm:pt>
    <dgm:pt modelId="{8674086B-6A54-4970-BF94-1A9E0656211C}" type="pres">
      <dgm:prSet presAssocID="{07C4AE16-A5B7-4239-8836-D26095B9EF42}" presName="compNode" presStyleCnt="0"/>
      <dgm:spPr/>
    </dgm:pt>
    <dgm:pt modelId="{4376C819-111F-4DA8-B8D7-41EA445CF1A5}" type="pres">
      <dgm:prSet presAssocID="{07C4AE16-A5B7-4239-8836-D26095B9EF42}" presName="iconBgRect" presStyleLbl="bgShp" presStyleIdx="2" presStyleCnt="4" custScaleX="120061" custScaleY="120547"/>
      <dgm:spPr>
        <a:solidFill>
          <a:schemeClr val="tx2">
            <a:lumMod val="75000"/>
          </a:schemeClr>
        </a:solidFill>
      </dgm:spPr>
    </dgm:pt>
    <dgm:pt modelId="{5615C661-FA60-494A-AE18-DD66E2E6DB22}" type="pres">
      <dgm:prSet presAssocID="{07C4AE16-A5B7-4239-8836-D26095B9EF42}" presName="iconRect" presStyleLbl="node1" presStyleIdx="2" presStyleCnt="4" custScaleX="121365" custScaleY="146769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"/>
        </a:ext>
      </dgm:extLst>
    </dgm:pt>
    <dgm:pt modelId="{51947F16-CEEE-4032-ABC1-A78BC055665B}" type="pres">
      <dgm:prSet presAssocID="{07C4AE16-A5B7-4239-8836-D26095B9EF42}" presName="spaceRect" presStyleCnt="0"/>
      <dgm:spPr/>
    </dgm:pt>
    <dgm:pt modelId="{A7D2DD34-1B08-4C4B-8B48-AF8C55F6A659}" type="pres">
      <dgm:prSet presAssocID="{07C4AE16-A5B7-4239-8836-D26095B9EF42}" presName="textRect" presStyleLbl="revTx" presStyleIdx="2" presStyleCnt="4">
        <dgm:presLayoutVars>
          <dgm:chMax val="1"/>
          <dgm:chPref val="1"/>
        </dgm:presLayoutVars>
      </dgm:prSet>
      <dgm:spPr/>
    </dgm:pt>
    <dgm:pt modelId="{345066BA-BD21-4C62-B477-30D24D7F1A2A}" type="pres">
      <dgm:prSet presAssocID="{8155C799-7121-4297-AF97-20B5F2DB0966}" presName="sibTrans" presStyleCnt="0"/>
      <dgm:spPr/>
    </dgm:pt>
    <dgm:pt modelId="{C1EEC4FA-B676-4FC1-AB39-FEF8F90FFD7F}" type="pres">
      <dgm:prSet presAssocID="{B366AE30-7A39-4C09-A191-FA0EF48A5FF2}" presName="compNode" presStyleCnt="0"/>
      <dgm:spPr/>
    </dgm:pt>
    <dgm:pt modelId="{B97E348A-0A40-403C-B522-3A6136DDC593}" type="pres">
      <dgm:prSet presAssocID="{B366AE30-7A39-4C09-A191-FA0EF48A5FF2}" presName="iconBgRect" presStyleLbl="bgShp" presStyleIdx="3" presStyleCnt="4" custScaleX="124468" custScaleY="119783"/>
      <dgm:spPr>
        <a:solidFill>
          <a:srgbClr val="00B050"/>
        </a:solidFill>
      </dgm:spPr>
    </dgm:pt>
    <dgm:pt modelId="{933F5D89-CE8A-46BE-B66C-A162E295E1EB}" type="pres">
      <dgm:prSet presAssocID="{B366AE30-7A39-4C09-A191-FA0EF48A5FF2}" presName="iconRect" presStyleLbl="node1" presStyleIdx="3" presStyleCnt="4" custScaleX="142361" custScaleY="11081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 with solid fill"/>
        </a:ext>
      </dgm:extLst>
    </dgm:pt>
    <dgm:pt modelId="{8324762C-5EA6-46EA-8FDB-5025DF69875A}" type="pres">
      <dgm:prSet presAssocID="{B366AE30-7A39-4C09-A191-FA0EF48A5FF2}" presName="spaceRect" presStyleCnt="0"/>
      <dgm:spPr/>
    </dgm:pt>
    <dgm:pt modelId="{939FE488-B71F-44EA-B3CC-651F913D7989}" type="pres">
      <dgm:prSet presAssocID="{B366AE30-7A39-4C09-A191-FA0EF48A5FF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ACCFD0D-C8A1-4C77-973F-96FFF035F157}" srcId="{00E5D505-4C6E-42FB-8961-9654760001EC}" destId="{B366AE30-7A39-4C09-A191-FA0EF48A5FF2}" srcOrd="3" destOrd="0" parTransId="{F3CDB137-97D1-4911-9A7D-C64E58431BFD}" sibTransId="{041D53C7-1E0E-4853-AB7F-346AB40F95D7}"/>
    <dgm:cxn modelId="{FA2A1F15-F385-4EB0-9947-B25D5BC38BD8}" type="presOf" srcId="{D727ECEF-F6B3-4D8B-BCF6-8717BF620D00}" destId="{DCC03427-E96A-4E53-87B0-CAAD3106D8BF}" srcOrd="0" destOrd="0" presId="urn:microsoft.com/office/officeart/2018/5/layout/IconCircleLabelList"/>
    <dgm:cxn modelId="{475EF01B-DDBF-4897-9143-9CC5FCE1DB60}" srcId="{00E5D505-4C6E-42FB-8961-9654760001EC}" destId="{07C4AE16-A5B7-4239-8836-D26095B9EF42}" srcOrd="2" destOrd="0" parTransId="{3FC8A8CA-BD31-4F8B-AA47-8AAEE06D5CF0}" sibTransId="{8155C799-7121-4297-AF97-20B5F2DB0966}"/>
    <dgm:cxn modelId="{E9CAA937-B9CC-4852-9219-D1E3E3592491}" type="presOf" srcId="{C99187D3-FB3A-499D-8B54-3AF6557041B6}" destId="{39C82029-8E55-47B7-9A9F-D72BD6A9D01E}" srcOrd="0" destOrd="0" presId="urn:microsoft.com/office/officeart/2018/5/layout/IconCircleLabelList"/>
    <dgm:cxn modelId="{90113863-136A-4EFE-B74F-850DADCB0AE9}" srcId="{00E5D505-4C6E-42FB-8961-9654760001EC}" destId="{D727ECEF-F6B3-4D8B-BCF6-8717BF620D00}" srcOrd="0" destOrd="0" parTransId="{CBF6289F-79CC-409B-AE82-42112F377EE2}" sibTransId="{9426E161-7ABD-4D4B-83C8-CCCAE9FF76CC}"/>
    <dgm:cxn modelId="{4F195F46-C453-4668-A7C2-BE4F01273F5C}" type="presOf" srcId="{07C4AE16-A5B7-4239-8836-D26095B9EF42}" destId="{A7D2DD34-1B08-4C4B-8B48-AF8C55F6A659}" srcOrd="0" destOrd="0" presId="urn:microsoft.com/office/officeart/2018/5/layout/IconCircleLabelList"/>
    <dgm:cxn modelId="{95D6738B-602C-41A7-93FE-E4B514D29C2A}" type="presOf" srcId="{00E5D505-4C6E-42FB-8961-9654760001EC}" destId="{0F3846E1-98DD-41C4-B1C9-8D38B65367BC}" srcOrd="0" destOrd="0" presId="urn:microsoft.com/office/officeart/2018/5/layout/IconCircleLabelList"/>
    <dgm:cxn modelId="{67984AB2-CB76-40B4-AA8A-BB389D140A34}" type="presOf" srcId="{B366AE30-7A39-4C09-A191-FA0EF48A5FF2}" destId="{939FE488-B71F-44EA-B3CC-651F913D7989}" srcOrd="0" destOrd="0" presId="urn:microsoft.com/office/officeart/2018/5/layout/IconCircleLabelList"/>
    <dgm:cxn modelId="{9971FDE2-F6D0-4F82-B619-0F2BA426F84A}" srcId="{00E5D505-4C6E-42FB-8961-9654760001EC}" destId="{C99187D3-FB3A-499D-8B54-3AF6557041B6}" srcOrd="1" destOrd="0" parTransId="{7519C2DA-FD13-420A-883F-E3C04D9F9AE1}" sibTransId="{62744968-9D77-4CD5-A629-C30D0604CB64}"/>
    <dgm:cxn modelId="{A3EE6303-9CD5-45AC-8759-C818FAAACC10}" type="presParOf" srcId="{0F3846E1-98DD-41C4-B1C9-8D38B65367BC}" destId="{BA199168-D0A5-4B0E-B587-333F4AFE5851}" srcOrd="0" destOrd="0" presId="urn:microsoft.com/office/officeart/2018/5/layout/IconCircleLabelList"/>
    <dgm:cxn modelId="{78CA634B-3CDE-4483-BCBD-6139D39659F6}" type="presParOf" srcId="{BA199168-D0A5-4B0E-B587-333F4AFE5851}" destId="{1EACE1DD-556B-4FC2-9C82-E5A9432934AD}" srcOrd="0" destOrd="0" presId="urn:microsoft.com/office/officeart/2018/5/layout/IconCircleLabelList"/>
    <dgm:cxn modelId="{99264F80-E266-44B4-B4E6-174F1A274FAC}" type="presParOf" srcId="{BA199168-D0A5-4B0E-B587-333F4AFE5851}" destId="{7894D055-F99D-407A-A504-8DD06EE7445E}" srcOrd="1" destOrd="0" presId="urn:microsoft.com/office/officeart/2018/5/layout/IconCircleLabelList"/>
    <dgm:cxn modelId="{418B2F83-D36C-42A4-AA8B-4A0C69D9AEFE}" type="presParOf" srcId="{BA199168-D0A5-4B0E-B587-333F4AFE5851}" destId="{20BFE0C2-DB27-438A-978E-EB41769307E4}" srcOrd="2" destOrd="0" presId="urn:microsoft.com/office/officeart/2018/5/layout/IconCircleLabelList"/>
    <dgm:cxn modelId="{26101847-9E88-4270-88C4-402308F3D118}" type="presParOf" srcId="{BA199168-D0A5-4B0E-B587-333F4AFE5851}" destId="{DCC03427-E96A-4E53-87B0-CAAD3106D8BF}" srcOrd="3" destOrd="0" presId="urn:microsoft.com/office/officeart/2018/5/layout/IconCircleLabelList"/>
    <dgm:cxn modelId="{E704DB98-0135-4830-9E7C-FBABA4504E24}" type="presParOf" srcId="{0F3846E1-98DD-41C4-B1C9-8D38B65367BC}" destId="{E0379DAC-85E3-4072-B029-29EA2935C882}" srcOrd="1" destOrd="0" presId="urn:microsoft.com/office/officeart/2018/5/layout/IconCircleLabelList"/>
    <dgm:cxn modelId="{846420E9-912F-4EC3-97FB-4A40EB61B753}" type="presParOf" srcId="{0F3846E1-98DD-41C4-B1C9-8D38B65367BC}" destId="{605D86DC-8791-498B-9F6A-9C3FE18E90F6}" srcOrd="2" destOrd="0" presId="urn:microsoft.com/office/officeart/2018/5/layout/IconCircleLabelList"/>
    <dgm:cxn modelId="{840798A3-2882-4654-8512-1E31106801FA}" type="presParOf" srcId="{605D86DC-8791-498B-9F6A-9C3FE18E90F6}" destId="{DCF2A20D-BE88-44E7-A7C0-2F55A07F4632}" srcOrd="0" destOrd="0" presId="urn:microsoft.com/office/officeart/2018/5/layout/IconCircleLabelList"/>
    <dgm:cxn modelId="{0514788D-4A61-4AF9-96BA-1BF51BDA926A}" type="presParOf" srcId="{605D86DC-8791-498B-9F6A-9C3FE18E90F6}" destId="{39043BA4-5F2A-443D-8622-A5705B3550FB}" srcOrd="1" destOrd="0" presId="urn:microsoft.com/office/officeart/2018/5/layout/IconCircleLabelList"/>
    <dgm:cxn modelId="{9384B197-C08C-4801-A399-A48BDF600E9D}" type="presParOf" srcId="{605D86DC-8791-498B-9F6A-9C3FE18E90F6}" destId="{3210719A-C104-4CB7-ACF7-2CF97058F5AF}" srcOrd="2" destOrd="0" presId="urn:microsoft.com/office/officeart/2018/5/layout/IconCircleLabelList"/>
    <dgm:cxn modelId="{6370D369-31DB-4A17-8D89-ED9B7A6E4F0C}" type="presParOf" srcId="{605D86DC-8791-498B-9F6A-9C3FE18E90F6}" destId="{39C82029-8E55-47B7-9A9F-D72BD6A9D01E}" srcOrd="3" destOrd="0" presId="urn:microsoft.com/office/officeart/2018/5/layout/IconCircleLabelList"/>
    <dgm:cxn modelId="{14753116-F2C4-4BC6-952C-83570AC6152A}" type="presParOf" srcId="{0F3846E1-98DD-41C4-B1C9-8D38B65367BC}" destId="{A05B2843-69CD-4FE4-83CF-8D59BE5CA373}" srcOrd="3" destOrd="0" presId="urn:microsoft.com/office/officeart/2018/5/layout/IconCircleLabelList"/>
    <dgm:cxn modelId="{39F11398-E7D8-4F9E-B927-CAA2830DD327}" type="presParOf" srcId="{0F3846E1-98DD-41C4-B1C9-8D38B65367BC}" destId="{8674086B-6A54-4970-BF94-1A9E0656211C}" srcOrd="4" destOrd="0" presId="urn:microsoft.com/office/officeart/2018/5/layout/IconCircleLabelList"/>
    <dgm:cxn modelId="{B9A63953-6DD1-4CF3-86EF-5B4D9520CC16}" type="presParOf" srcId="{8674086B-6A54-4970-BF94-1A9E0656211C}" destId="{4376C819-111F-4DA8-B8D7-41EA445CF1A5}" srcOrd="0" destOrd="0" presId="urn:microsoft.com/office/officeart/2018/5/layout/IconCircleLabelList"/>
    <dgm:cxn modelId="{04FB0FA4-037A-4538-979D-B7B53D50D7E0}" type="presParOf" srcId="{8674086B-6A54-4970-BF94-1A9E0656211C}" destId="{5615C661-FA60-494A-AE18-DD66E2E6DB22}" srcOrd="1" destOrd="0" presId="urn:microsoft.com/office/officeart/2018/5/layout/IconCircleLabelList"/>
    <dgm:cxn modelId="{57419A53-0D4B-4B6F-8DEC-613CBBB204D8}" type="presParOf" srcId="{8674086B-6A54-4970-BF94-1A9E0656211C}" destId="{51947F16-CEEE-4032-ABC1-A78BC055665B}" srcOrd="2" destOrd="0" presId="urn:microsoft.com/office/officeart/2018/5/layout/IconCircleLabelList"/>
    <dgm:cxn modelId="{E00D06AD-33C8-44B6-AC1B-A5845EE126EB}" type="presParOf" srcId="{8674086B-6A54-4970-BF94-1A9E0656211C}" destId="{A7D2DD34-1B08-4C4B-8B48-AF8C55F6A659}" srcOrd="3" destOrd="0" presId="urn:microsoft.com/office/officeart/2018/5/layout/IconCircleLabelList"/>
    <dgm:cxn modelId="{590A5E96-1854-480B-8AB5-F418E8A3BB51}" type="presParOf" srcId="{0F3846E1-98DD-41C4-B1C9-8D38B65367BC}" destId="{345066BA-BD21-4C62-B477-30D24D7F1A2A}" srcOrd="5" destOrd="0" presId="urn:microsoft.com/office/officeart/2018/5/layout/IconCircleLabelList"/>
    <dgm:cxn modelId="{CC95A1A2-309A-4157-B3FD-98AD154FA1D0}" type="presParOf" srcId="{0F3846E1-98DD-41C4-B1C9-8D38B65367BC}" destId="{C1EEC4FA-B676-4FC1-AB39-FEF8F90FFD7F}" srcOrd="6" destOrd="0" presId="urn:microsoft.com/office/officeart/2018/5/layout/IconCircleLabelList"/>
    <dgm:cxn modelId="{DA0143A2-8994-4536-91BD-A99B87A1DECD}" type="presParOf" srcId="{C1EEC4FA-B676-4FC1-AB39-FEF8F90FFD7F}" destId="{B97E348A-0A40-403C-B522-3A6136DDC593}" srcOrd="0" destOrd="0" presId="urn:microsoft.com/office/officeart/2018/5/layout/IconCircleLabelList"/>
    <dgm:cxn modelId="{5A58DB26-E838-406D-81B0-6DC76F5DFE0D}" type="presParOf" srcId="{C1EEC4FA-B676-4FC1-AB39-FEF8F90FFD7F}" destId="{933F5D89-CE8A-46BE-B66C-A162E295E1EB}" srcOrd="1" destOrd="0" presId="urn:microsoft.com/office/officeart/2018/5/layout/IconCircleLabelList"/>
    <dgm:cxn modelId="{A37D88E3-0AB3-485F-8BFF-A4BCB673D8F2}" type="presParOf" srcId="{C1EEC4FA-B676-4FC1-AB39-FEF8F90FFD7F}" destId="{8324762C-5EA6-46EA-8FDB-5025DF69875A}" srcOrd="2" destOrd="0" presId="urn:microsoft.com/office/officeart/2018/5/layout/IconCircleLabelList"/>
    <dgm:cxn modelId="{EFD75D07-DF9F-47F4-8337-9B82CEC56FBC}" type="presParOf" srcId="{C1EEC4FA-B676-4FC1-AB39-FEF8F90FFD7F}" destId="{939FE488-B71F-44EA-B3CC-651F913D798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9F1431-6564-4FA7-B9C0-DE1A9EF4C3E7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15E7171-3C60-47AD-A9D8-837AD68942FA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Spouse or Civil Union Partner</a:t>
          </a:r>
        </a:p>
      </dgm:t>
    </dgm:pt>
    <dgm:pt modelId="{45C24BD6-A89D-4948-B8E3-4F41BD1E8167}" type="parTrans" cxnId="{EC4D74D8-D897-4491-961D-ADF933CA996F}">
      <dgm:prSet/>
      <dgm:spPr/>
      <dgm:t>
        <a:bodyPr/>
        <a:lstStyle/>
        <a:p>
          <a:endParaRPr lang="en-US"/>
        </a:p>
      </dgm:t>
    </dgm:pt>
    <dgm:pt modelId="{49C60CC9-11F5-4DE8-8C62-0AEBF25C9ABC}" type="sibTrans" cxnId="{EC4D74D8-D897-4491-961D-ADF933CA996F}">
      <dgm:prSet/>
      <dgm:spPr/>
      <dgm:t>
        <a:bodyPr/>
        <a:lstStyle/>
        <a:p>
          <a:endParaRPr lang="en-US"/>
        </a:p>
      </dgm:t>
    </dgm:pt>
    <dgm:pt modelId="{1E678511-5CF0-4FB9-9F14-478760D0D61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Child</a:t>
          </a:r>
        </a:p>
      </dgm:t>
    </dgm:pt>
    <dgm:pt modelId="{43171C66-F66C-4B6E-B681-63F727E143FF}" type="parTrans" cxnId="{E30C8E1D-B2F6-4AF3-BE7A-1C457008BC03}">
      <dgm:prSet/>
      <dgm:spPr/>
      <dgm:t>
        <a:bodyPr/>
        <a:lstStyle/>
        <a:p>
          <a:endParaRPr lang="en-US"/>
        </a:p>
      </dgm:t>
    </dgm:pt>
    <dgm:pt modelId="{7ED823A5-236F-4C6C-A54D-780BEAC43E39}" type="sibTrans" cxnId="{E30C8E1D-B2F6-4AF3-BE7A-1C457008BC03}">
      <dgm:prSet/>
      <dgm:spPr/>
      <dgm:t>
        <a:bodyPr/>
        <a:lstStyle/>
        <a:p>
          <a:endParaRPr lang="en-US"/>
        </a:p>
      </dgm:t>
    </dgm:pt>
    <dgm:pt modelId="{4CA46C5F-F7F5-44DA-8E13-5085557829E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Stepchild</a:t>
          </a:r>
        </a:p>
      </dgm:t>
    </dgm:pt>
    <dgm:pt modelId="{67AC946E-4AE3-4F2E-982C-DD7322C3C0F0}" type="parTrans" cxnId="{55665ABE-B538-461E-B778-DF8E17705046}">
      <dgm:prSet/>
      <dgm:spPr/>
      <dgm:t>
        <a:bodyPr/>
        <a:lstStyle/>
        <a:p>
          <a:endParaRPr lang="en-US"/>
        </a:p>
      </dgm:t>
    </dgm:pt>
    <dgm:pt modelId="{05ACAB41-E493-48D1-8F17-EB9D66B94312}" type="sibTrans" cxnId="{55665ABE-B538-461E-B778-DF8E17705046}">
      <dgm:prSet/>
      <dgm:spPr/>
      <dgm:t>
        <a:bodyPr/>
        <a:lstStyle/>
        <a:p>
          <a:endParaRPr lang="en-US"/>
        </a:p>
      </dgm:t>
    </dgm:pt>
    <dgm:pt modelId="{C1E0C322-093D-4DF8-81C0-AD3D8305390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Adopted child</a:t>
          </a:r>
        </a:p>
      </dgm:t>
    </dgm:pt>
    <dgm:pt modelId="{1317C162-EBC2-4AB6-8245-9B65C1387711}" type="parTrans" cxnId="{9EC6F6A5-EEDA-4B4C-B58A-2EC9F1A4E248}">
      <dgm:prSet/>
      <dgm:spPr/>
      <dgm:t>
        <a:bodyPr/>
        <a:lstStyle/>
        <a:p>
          <a:endParaRPr lang="en-US"/>
        </a:p>
      </dgm:t>
    </dgm:pt>
    <dgm:pt modelId="{72BB7ADC-DC5C-49AB-B278-656E7408E418}" type="sibTrans" cxnId="{9EC6F6A5-EEDA-4B4C-B58A-2EC9F1A4E248}">
      <dgm:prSet/>
      <dgm:spPr/>
      <dgm:t>
        <a:bodyPr/>
        <a:lstStyle/>
        <a:p>
          <a:endParaRPr lang="en-US"/>
        </a:p>
      </dgm:t>
    </dgm:pt>
    <dgm:pt modelId="{E4B6476D-F2BE-46BE-8AC5-0199C398EF9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dirty="0"/>
            <a:t>Evidence of relationship and identity are required. If proof of relationship/identity are not received by start date of benefits, they will be terminated until such time as proof is provided.</a:t>
          </a:r>
        </a:p>
      </dgm:t>
    </dgm:pt>
    <dgm:pt modelId="{39B43219-C325-41E2-9DAA-4E4D66542A19}" type="parTrans" cxnId="{3FA532E1-8326-4DB5-8387-D8C03B730990}">
      <dgm:prSet/>
      <dgm:spPr/>
      <dgm:t>
        <a:bodyPr/>
        <a:lstStyle/>
        <a:p>
          <a:endParaRPr lang="en-US"/>
        </a:p>
      </dgm:t>
    </dgm:pt>
    <dgm:pt modelId="{1335F2D1-81B2-46DE-89E6-EDEE09677EAF}" type="sibTrans" cxnId="{3FA532E1-8326-4DB5-8387-D8C03B730990}">
      <dgm:prSet/>
      <dgm:spPr/>
      <dgm:t>
        <a:bodyPr/>
        <a:lstStyle/>
        <a:p>
          <a:endParaRPr lang="en-US"/>
        </a:p>
      </dgm:t>
    </dgm:pt>
    <dgm:pt modelId="{92671E2E-910E-4785-B00C-934C0400E41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Legal Guardianship</a:t>
          </a:r>
        </a:p>
      </dgm:t>
    </dgm:pt>
    <dgm:pt modelId="{12C6B0A3-0161-412B-AB6E-9B78C5B0DEA2}" type="parTrans" cxnId="{BF100B0F-B248-42F6-BCFD-8FA7BBC9FF43}">
      <dgm:prSet/>
      <dgm:spPr/>
      <dgm:t>
        <a:bodyPr/>
        <a:lstStyle/>
        <a:p>
          <a:endParaRPr lang="en-US"/>
        </a:p>
      </dgm:t>
    </dgm:pt>
    <dgm:pt modelId="{61B6F20D-D312-478B-B191-48AD0D37CDB3}" type="sibTrans" cxnId="{BF100B0F-B248-42F6-BCFD-8FA7BBC9FF43}">
      <dgm:prSet/>
      <dgm:spPr/>
      <dgm:t>
        <a:bodyPr/>
        <a:lstStyle/>
        <a:p>
          <a:endParaRPr lang="en-US"/>
        </a:p>
      </dgm:t>
    </dgm:pt>
    <dgm:pt modelId="{972155E5-CD72-4862-897C-A081EF33BC05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You can cover the following individuals on your County of Monmouth health, prescription, dental, and vision plans:</a:t>
          </a:r>
        </a:p>
      </dgm:t>
    </dgm:pt>
    <dgm:pt modelId="{A4274F3B-7473-4FB6-B4E4-2F3CA01E407D}" type="sibTrans" cxnId="{DAC2AE5F-7EDB-4B1D-B03B-BB4F991890EF}">
      <dgm:prSet/>
      <dgm:spPr/>
      <dgm:t>
        <a:bodyPr/>
        <a:lstStyle/>
        <a:p>
          <a:endParaRPr lang="en-US"/>
        </a:p>
      </dgm:t>
    </dgm:pt>
    <dgm:pt modelId="{3A008941-2DBF-448A-A5F1-E70C50BC2E9E}" type="parTrans" cxnId="{DAC2AE5F-7EDB-4B1D-B03B-BB4F991890EF}">
      <dgm:prSet/>
      <dgm:spPr/>
      <dgm:t>
        <a:bodyPr/>
        <a:lstStyle/>
        <a:p>
          <a:endParaRPr lang="en-US"/>
        </a:p>
      </dgm:t>
    </dgm:pt>
    <dgm:pt modelId="{C80A2485-9CC4-44D4-9D7B-6B5221842AF8}" type="pres">
      <dgm:prSet presAssocID="{2F9F1431-6564-4FA7-B9C0-DE1A9EF4C3E7}" presName="Name0" presStyleCnt="0">
        <dgm:presLayoutVars>
          <dgm:dir/>
          <dgm:animLvl val="lvl"/>
          <dgm:resizeHandles val="exact"/>
        </dgm:presLayoutVars>
      </dgm:prSet>
      <dgm:spPr/>
    </dgm:pt>
    <dgm:pt modelId="{323CA796-6BE6-430C-AB82-E70358864BF4}" type="pres">
      <dgm:prSet presAssocID="{972155E5-CD72-4862-897C-A081EF33BC05}" presName="composite" presStyleCnt="0"/>
      <dgm:spPr/>
    </dgm:pt>
    <dgm:pt modelId="{775BDC8F-14D7-4B91-9142-6EEF61281CAA}" type="pres">
      <dgm:prSet presAssocID="{972155E5-CD72-4862-897C-A081EF33BC05}" presName="parTx" presStyleLbl="alignNode1" presStyleIdx="0" presStyleCnt="2" custLinFactNeighborX="-1" custLinFactNeighborY="1249">
        <dgm:presLayoutVars>
          <dgm:chMax val="0"/>
          <dgm:chPref val="0"/>
          <dgm:bulletEnabled val="1"/>
        </dgm:presLayoutVars>
      </dgm:prSet>
      <dgm:spPr/>
    </dgm:pt>
    <dgm:pt modelId="{BA41FF67-1129-45BE-8EBA-EAC4257F2CCE}" type="pres">
      <dgm:prSet presAssocID="{972155E5-CD72-4862-897C-A081EF33BC05}" presName="desTx" presStyleLbl="alignAccFollowNode1" presStyleIdx="0" presStyleCnt="2" custLinFactNeighborY="2195">
        <dgm:presLayoutVars>
          <dgm:bulletEnabled val="1"/>
        </dgm:presLayoutVars>
      </dgm:prSet>
      <dgm:spPr/>
    </dgm:pt>
    <dgm:pt modelId="{8EAF2F60-7334-4682-8D63-32F94AC72945}" type="pres">
      <dgm:prSet presAssocID="{A4274F3B-7473-4FB6-B4E4-2F3CA01E407D}" presName="space" presStyleCnt="0"/>
      <dgm:spPr/>
    </dgm:pt>
    <dgm:pt modelId="{29548F90-8DD3-4189-8195-BF2C793AAE1A}" type="pres">
      <dgm:prSet presAssocID="{E4B6476D-F2BE-46BE-8AC5-0199C398EF9B}" presName="composite" presStyleCnt="0"/>
      <dgm:spPr/>
    </dgm:pt>
    <dgm:pt modelId="{7E5B262F-7B28-46E7-BD64-C174EAEA1AD9}" type="pres">
      <dgm:prSet presAssocID="{E4B6476D-F2BE-46BE-8AC5-0199C398EF9B}" presName="parTx" presStyleLbl="alignNode1" presStyleIdx="1" presStyleCnt="2" custScaleX="102966" custLinFactNeighborX="-765" custLinFactNeighborY="-450">
        <dgm:presLayoutVars>
          <dgm:chMax val="0"/>
          <dgm:chPref val="0"/>
          <dgm:bulletEnabled val="1"/>
        </dgm:presLayoutVars>
      </dgm:prSet>
      <dgm:spPr/>
    </dgm:pt>
    <dgm:pt modelId="{E5BF1CA5-3622-4A10-AAC0-1AF002EB97D1}" type="pres">
      <dgm:prSet presAssocID="{E4B6476D-F2BE-46BE-8AC5-0199C398EF9B}" presName="desTx" presStyleLbl="alignAccFollowNode1" presStyleIdx="1" presStyleCnt="2" custScaleX="102428" custScaleY="97944" custLinFactNeighborX="-976" custLinFactNeighborY="-484">
        <dgm:presLayoutVars>
          <dgm:bulletEnabled val="1"/>
        </dgm:presLayoutVars>
      </dgm:prSet>
      <dgm:spPr/>
    </dgm:pt>
  </dgm:ptLst>
  <dgm:cxnLst>
    <dgm:cxn modelId="{BF100B0F-B248-42F6-BCFD-8FA7BBC9FF43}" srcId="{972155E5-CD72-4862-897C-A081EF33BC05}" destId="{92671E2E-910E-4785-B00C-934C0400E418}" srcOrd="4" destOrd="0" parTransId="{12C6B0A3-0161-412B-AB6E-9B78C5B0DEA2}" sibTransId="{61B6F20D-D312-478B-B191-48AD0D37CDB3}"/>
    <dgm:cxn modelId="{E30C8E1D-B2F6-4AF3-BE7A-1C457008BC03}" srcId="{972155E5-CD72-4862-897C-A081EF33BC05}" destId="{1E678511-5CF0-4FB9-9F14-478760D0D615}" srcOrd="1" destOrd="0" parTransId="{43171C66-F66C-4B6E-B681-63F727E143FF}" sibTransId="{7ED823A5-236F-4C6C-A54D-780BEAC43E39}"/>
    <dgm:cxn modelId="{DAC2AE5F-7EDB-4B1D-B03B-BB4F991890EF}" srcId="{2F9F1431-6564-4FA7-B9C0-DE1A9EF4C3E7}" destId="{972155E5-CD72-4862-897C-A081EF33BC05}" srcOrd="0" destOrd="0" parTransId="{3A008941-2DBF-448A-A5F1-E70C50BC2E9E}" sibTransId="{A4274F3B-7473-4FB6-B4E4-2F3CA01E407D}"/>
    <dgm:cxn modelId="{0A92DA65-26AE-48A9-B130-DF30C25B5B2C}" type="presOf" srcId="{C1E0C322-093D-4DF8-81C0-AD3D83053906}" destId="{BA41FF67-1129-45BE-8EBA-EAC4257F2CCE}" srcOrd="0" destOrd="3" presId="urn:microsoft.com/office/officeart/2005/8/layout/hList1"/>
    <dgm:cxn modelId="{68BDF176-C510-4485-ACDD-623D0D54C26D}" type="presOf" srcId="{92671E2E-910E-4785-B00C-934C0400E418}" destId="{BA41FF67-1129-45BE-8EBA-EAC4257F2CCE}" srcOrd="0" destOrd="4" presId="urn:microsoft.com/office/officeart/2005/8/layout/hList1"/>
    <dgm:cxn modelId="{3419C77B-35B7-49FF-A0C5-A61B6BDCDEAD}" type="presOf" srcId="{115E7171-3C60-47AD-A9D8-837AD68942FA}" destId="{BA41FF67-1129-45BE-8EBA-EAC4257F2CCE}" srcOrd="0" destOrd="0" presId="urn:microsoft.com/office/officeart/2005/8/layout/hList1"/>
    <dgm:cxn modelId="{9EC6F6A5-EEDA-4B4C-B58A-2EC9F1A4E248}" srcId="{972155E5-CD72-4862-897C-A081EF33BC05}" destId="{C1E0C322-093D-4DF8-81C0-AD3D83053906}" srcOrd="3" destOrd="0" parTransId="{1317C162-EBC2-4AB6-8245-9B65C1387711}" sibTransId="{72BB7ADC-DC5C-49AB-B278-656E7408E418}"/>
    <dgm:cxn modelId="{9C7ABAAA-14F5-4639-A6C0-1FEA9D34AA1E}" type="presOf" srcId="{972155E5-CD72-4862-897C-A081EF33BC05}" destId="{775BDC8F-14D7-4B91-9142-6EEF61281CAA}" srcOrd="0" destOrd="0" presId="urn:microsoft.com/office/officeart/2005/8/layout/hList1"/>
    <dgm:cxn modelId="{560ED1AA-690D-40EC-9542-2F52005BDDC5}" type="presOf" srcId="{4CA46C5F-F7F5-44DA-8E13-5085557829E8}" destId="{BA41FF67-1129-45BE-8EBA-EAC4257F2CCE}" srcOrd="0" destOrd="2" presId="urn:microsoft.com/office/officeart/2005/8/layout/hList1"/>
    <dgm:cxn modelId="{585580B3-DD65-440A-BB0A-123F6FE083F0}" type="presOf" srcId="{1E678511-5CF0-4FB9-9F14-478760D0D615}" destId="{BA41FF67-1129-45BE-8EBA-EAC4257F2CCE}" srcOrd="0" destOrd="1" presId="urn:microsoft.com/office/officeart/2005/8/layout/hList1"/>
    <dgm:cxn modelId="{80F14DBA-5B3B-4B72-A5CE-1BEA6C6973DD}" type="presOf" srcId="{2F9F1431-6564-4FA7-B9C0-DE1A9EF4C3E7}" destId="{C80A2485-9CC4-44D4-9D7B-6B5221842AF8}" srcOrd="0" destOrd="0" presId="urn:microsoft.com/office/officeart/2005/8/layout/hList1"/>
    <dgm:cxn modelId="{55665ABE-B538-461E-B778-DF8E17705046}" srcId="{972155E5-CD72-4862-897C-A081EF33BC05}" destId="{4CA46C5F-F7F5-44DA-8E13-5085557829E8}" srcOrd="2" destOrd="0" parTransId="{67AC946E-4AE3-4F2E-982C-DD7322C3C0F0}" sibTransId="{05ACAB41-E493-48D1-8F17-EB9D66B94312}"/>
    <dgm:cxn modelId="{5C7B41CC-EEF6-44E3-9842-B619DE108D92}" type="presOf" srcId="{E4B6476D-F2BE-46BE-8AC5-0199C398EF9B}" destId="{7E5B262F-7B28-46E7-BD64-C174EAEA1AD9}" srcOrd="0" destOrd="0" presId="urn:microsoft.com/office/officeart/2005/8/layout/hList1"/>
    <dgm:cxn modelId="{EC4D74D8-D897-4491-961D-ADF933CA996F}" srcId="{972155E5-CD72-4862-897C-A081EF33BC05}" destId="{115E7171-3C60-47AD-A9D8-837AD68942FA}" srcOrd="0" destOrd="0" parTransId="{45C24BD6-A89D-4948-B8E3-4F41BD1E8167}" sibTransId="{49C60CC9-11F5-4DE8-8C62-0AEBF25C9ABC}"/>
    <dgm:cxn modelId="{3FA532E1-8326-4DB5-8387-D8C03B730990}" srcId="{2F9F1431-6564-4FA7-B9C0-DE1A9EF4C3E7}" destId="{E4B6476D-F2BE-46BE-8AC5-0199C398EF9B}" srcOrd="1" destOrd="0" parTransId="{39B43219-C325-41E2-9DAA-4E4D66542A19}" sibTransId="{1335F2D1-81B2-46DE-89E6-EDEE09677EAF}"/>
    <dgm:cxn modelId="{71DE4C29-3648-4C8D-BF2C-F7F1965E883B}" type="presParOf" srcId="{C80A2485-9CC4-44D4-9D7B-6B5221842AF8}" destId="{323CA796-6BE6-430C-AB82-E70358864BF4}" srcOrd="0" destOrd="0" presId="urn:microsoft.com/office/officeart/2005/8/layout/hList1"/>
    <dgm:cxn modelId="{5861A389-1647-4BEC-8D9C-EA3C75ADE9C6}" type="presParOf" srcId="{323CA796-6BE6-430C-AB82-E70358864BF4}" destId="{775BDC8F-14D7-4B91-9142-6EEF61281CAA}" srcOrd="0" destOrd="0" presId="urn:microsoft.com/office/officeart/2005/8/layout/hList1"/>
    <dgm:cxn modelId="{4DC9386E-5A53-4686-A9C6-06920844AC7F}" type="presParOf" srcId="{323CA796-6BE6-430C-AB82-E70358864BF4}" destId="{BA41FF67-1129-45BE-8EBA-EAC4257F2CCE}" srcOrd="1" destOrd="0" presId="urn:microsoft.com/office/officeart/2005/8/layout/hList1"/>
    <dgm:cxn modelId="{A9EED9D8-7D96-416A-9089-3A1D8C729BD9}" type="presParOf" srcId="{C80A2485-9CC4-44D4-9D7B-6B5221842AF8}" destId="{8EAF2F60-7334-4682-8D63-32F94AC72945}" srcOrd="1" destOrd="0" presId="urn:microsoft.com/office/officeart/2005/8/layout/hList1"/>
    <dgm:cxn modelId="{A1383B9F-36F5-49DD-8856-55D932B48A3E}" type="presParOf" srcId="{C80A2485-9CC4-44D4-9D7B-6B5221842AF8}" destId="{29548F90-8DD3-4189-8195-BF2C793AAE1A}" srcOrd="2" destOrd="0" presId="urn:microsoft.com/office/officeart/2005/8/layout/hList1"/>
    <dgm:cxn modelId="{F678C454-E60D-4E2D-A305-297646B9B3B1}" type="presParOf" srcId="{29548F90-8DD3-4189-8195-BF2C793AAE1A}" destId="{7E5B262F-7B28-46E7-BD64-C174EAEA1AD9}" srcOrd="0" destOrd="0" presId="urn:microsoft.com/office/officeart/2005/8/layout/hList1"/>
    <dgm:cxn modelId="{8E33060C-FBC6-4BED-AA4C-8DCE5174DE9B}" type="presParOf" srcId="{29548F90-8DD3-4189-8195-BF2C793AAE1A}" destId="{E5BF1CA5-3622-4A10-AAC0-1AF002EB97D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AFD56D-551A-4583-9BF0-C8C8779E5545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133B304-5DF0-4744-AD7A-CC317AF603ED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If enrolling in Dental CHOICE, please contact BCBS with information of preferred dentist once coverage is approved/active. Otherwise, you will remain with the assigned practice given by BCBS. </a:t>
          </a:r>
        </a:p>
      </dgm:t>
    </dgm:pt>
    <dgm:pt modelId="{326CDFA5-FE2F-402C-B2EF-5994133F9BB0}" type="parTrans" cxnId="{FEBA782F-9247-42C0-A8D9-885D4570E6F8}">
      <dgm:prSet/>
      <dgm:spPr/>
      <dgm:t>
        <a:bodyPr/>
        <a:lstStyle/>
        <a:p>
          <a:endParaRPr lang="en-US"/>
        </a:p>
      </dgm:t>
    </dgm:pt>
    <dgm:pt modelId="{6FEC240F-1355-49E3-9B28-171F31B8AAF4}" type="sibTrans" cxnId="{FEBA782F-9247-42C0-A8D9-885D4570E6F8}">
      <dgm:prSet/>
      <dgm:spPr/>
      <dgm:t>
        <a:bodyPr/>
        <a:lstStyle/>
        <a:p>
          <a:endParaRPr lang="en-US"/>
        </a:p>
      </dgm:t>
    </dgm:pt>
    <dgm:pt modelId="{E4F96940-F62A-49F0-B9FD-FC8123574EF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 dirty="0"/>
        </a:p>
        <a:p>
          <a:r>
            <a:rPr lang="en-US" dirty="0">
              <a:solidFill>
                <a:schemeClr val="tx1"/>
              </a:solidFill>
            </a:rPr>
            <a:t>If enrolling in the DSO Plan, please include name of office location on the enrollment form in Section D of the enrollment form</a:t>
          </a:r>
        </a:p>
      </dgm:t>
    </dgm:pt>
    <dgm:pt modelId="{B2FD74F4-33A0-47C8-9AC1-7198F37128BB}" type="parTrans" cxnId="{E4BB79F5-C8DB-4EF7-A889-69F5565FBB94}">
      <dgm:prSet/>
      <dgm:spPr/>
      <dgm:t>
        <a:bodyPr/>
        <a:lstStyle/>
        <a:p>
          <a:endParaRPr lang="en-US"/>
        </a:p>
      </dgm:t>
    </dgm:pt>
    <dgm:pt modelId="{E31AE030-B452-43FD-A579-1F2AC10BEFA1}" type="sibTrans" cxnId="{E4BB79F5-C8DB-4EF7-A889-69F5565FBB94}">
      <dgm:prSet/>
      <dgm:spPr/>
      <dgm:t>
        <a:bodyPr/>
        <a:lstStyle/>
        <a:p>
          <a:endParaRPr lang="en-US"/>
        </a:p>
      </dgm:t>
    </dgm:pt>
    <dgm:pt modelId="{652A23C0-ECDD-4A79-A81E-C551BA7D5FD3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Payroll deductions begin one month prior to coverage effective date</a:t>
          </a:r>
        </a:p>
      </dgm:t>
    </dgm:pt>
    <dgm:pt modelId="{EA42D57C-87A6-48C2-AE94-7471E7BA3B5B}" type="parTrans" cxnId="{CF6767F8-D920-4F66-A2BC-8F12241DBF6A}">
      <dgm:prSet/>
      <dgm:spPr/>
      <dgm:t>
        <a:bodyPr/>
        <a:lstStyle/>
        <a:p>
          <a:endParaRPr lang="en-US"/>
        </a:p>
      </dgm:t>
    </dgm:pt>
    <dgm:pt modelId="{65FBD90C-E1A0-4D58-9D9A-8885387E0EF1}" type="sibTrans" cxnId="{CF6767F8-D920-4F66-A2BC-8F12241DBF6A}">
      <dgm:prSet/>
      <dgm:spPr/>
      <dgm:t>
        <a:bodyPr/>
        <a:lstStyle/>
        <a:p>
          <a:endParaRPr lang="en-US"/>
        </a:p>
      </dgm:t>
    </dgm:pt>
    <dgm:pt modelId="{EB657F74-56BA-49B7-8274-50F30BA3C04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If you belong to a Union, wait until you meet with your Union representative to see if an additional dental offering is available before making any dental elections</a:t>
          </a:r>
        </a:p>
      </dgm:t>
    </dgm:pt>
    <dgm:pt modelId="{04350ADF-C5DE-4559-9807-AF594BA5609C}" type="parTrans" cxnId="{CE6D5F82-3B8D-4DC5-94B6-D9462BC9B2B4}">
      <dgm:prSet/>
      <dgm:spPr/>
      <dgm:t>
        <a:bodyPr/>
        <a:lstStyle/>
        <a:p>
          <a:endParaRPr lang="en-US"/>
        </a:p>
      </dgm:t>
    </dgm:pt>
    <dgm:pt modelId="{789155C4-7A52-4CAE-B647-D40E19F88F7B}" type="sibTrans" cxnId="{CE6D5F82-3B8D-4DC5-94B6-D9462BC9B2B4}">
      <dgm:prSet/>
      <dgm:spPr/>
      <dgm:t>
        <a:bodyPr/>
        <a:lstStyle/>
        <a:p>
          <a:endParaRPr lang="en-US"/>
        </a:p>
      </dgm:t>
    </dgm:pt>
    <dgm:pt modelId="{6FAA37D8-101A-4925-AB3B-A1576ACFBFC5}" type="pres">
      <dgm:prSet presAssocID="{93AFD56D-551A-4583-9BF0-C8C8779E5545}" presName="diagram" presStyleCnt="0">
        <dgm:presLayoutVars>
          <dgm:dir/>
          <dgm:resizeHandles val="exact"/>
        </dgm:presLayoutVars>
      </dgm:prSet>
      <dgm:spPr/>
    </dgm:pt>
    <dgm:pt modelId="{04A5D1B9-DE63-4A8F-9B65-FD1EE1C364DA}" type="pres">
      <dgm:prSet presAssocID="{F133B304-5DF0-4744-AD7A-CC317AF603ED}" presName="node" presStyleLbl="node1" presStyleIdx="0" presStyleCnt="4" custLinFactNeighborY="1050">
        <dgm:presLayoutVars>
          <dgm:bulletEnabled val="1"/>
        </dgm:presLayoutVars>
      </dgm:prSet>
      <dgm:spPr/>
    </dgm:pt>
    <dgm:pt modelId="{BE2286FF-3FA7-4E3F-9C65-7C8FD2775336}" type="pres">
      <dgm:prSet presAssocID="{6FEC240F-1355-49E3-9B28-171F31B8AAF4}" presName="sibTrans" presStyleCnt="0"/>
      <dgm:spPr/>
    </dgm:pt>
    <dgm:pt modelId="{F78994D5-3C88-4D54-A28A-3E85680CB17D}" type="pres">
      <dgm:prSet presAssocID="{E4F96940-F62A-49F0-B9FD-FC8123574EFE}" presName="node" presStyleLbl="node1" presStyleIdx="1" presStyleCnt="4">
        <dgm:presLayoutVars>
          <dgm:bulletEnabled val="1"/>
        </dgm:presLayoutVars>
      </dgm:prSet>
      <dgm:spPr/>
    </dgm:pt>
    <dgm:pt modelId="{8E4D424C-8CF8-47E2-B91B-58F2FA19CDAA}" type="pres">
      <dgm:prSet presAssocID="{E31AE030-B452-43FD-A579-1F2AC10BEFA1}" presName="sibTrans" presStyleCnt="0"/>
      <dgm:spPr/>
    </dgm:pt>
    <dgm:pt modelId="{6A6ECBC9-1E41-4BDB-9148-C44A7E47EEA8}" type="pres">
      <dgm:prSet presAssocID="{652A23C0-ECDD-4A79-A81E-C551BA7D5FD3}" presName="node" presStyleLbl="node1" presStyleIdx="2" presStyleCnt="4" custLinFactNeighborX="-116" custLinFactNeighborY="-640">
        <dgm:presLayoutVars>
          <dgm:bulletEnabled val="1"/>
        </dgm:presLayoutVars>
      </dgm:prSet>
      <dgm:spPr/>
    </dgm:pt>
    <dgm:pt modelId="{F2EE562C-0F6C-49E4-ADDA-F14E8C6E4BB4}" type="pres">
      <dgm:prSet presAssocID="{65FBD90C-E1A0-4D58-9D9A-8885387E0EF1}" presName="sibTrans" presStyleCnt="0"/>
      <dgm:spPr/>
    </dgm:pt>
    <dgm:pt modelId="{22B82B31-F5DF-4A30-8241-6BCC3181BE0B}" type="pres">
      <dgm:prSet presAssocID="{EB657F74-56BA-49B7-8274-50F30BA3C046}" presName="node" presStyleLbl="node1" presStyleIdx="3" presStyleCnt="4" custLinFactNeighborX="-210" custLinFactNeighborY="-349">
        <dgm:presLayoutVars>
          <dgm:bulletEnabled val="1"/>
        </dgm:presLayoutVars>
      </dgm:prSet>
      <dgm:spPr/>
    </dgm:pt>
  </dgm:ptLst>
  <dgm:cxnLst>
    <dgm:cxn modelId="{3DCDB50C-4352-42B5-AD09-B63C922B5261}" type="presOf" srcId="{652A23C0-ECDD-4A79-A81E-C551BA7D5FD3}" destId="{6A6ECBC9-1E41-4BDB-9148-C44A7E47EEA8}" srcOrd="0" destOrd="0" presId="urn:microsoft.com/office/officeart/2005/8/layout/default"/>
    <dgm:cxn modelId="{FFB09626-2A53-4F5E-831B-E59A64CB4AA9}" type="presOf" srcId="{E4F96940-F62A-49F0-B9FD-FC8123574EFE}" destId="{F78994D5-3C88-4D54-A28A-3E85680CB17D}" srcOrd="0" destOrd="0" presId="urn:microsoft.com/office/officeart/2005/8/layout/default"/>
    <dgm:cxn modelId="{FEBA782F-9247-42C0-A8D9-885D4570E6F8}" srcId="{93AFD56D-551A-4583-9BF0-C8C8779E5545}" destId="{F133B304-5DF0-4744-AD7A-CC317AF603ED}" srcOrd="0" destOrd="0" parTransId="{326CDFA5-FE2F-402C-B2EF-5994133F9BB0}" sibTransId="{6FEC240F-1355-49E3-9B28-171F31B8AAF4}"/>
    <dgm:cxn modelId="{36287A38-59FA-4F30-9BE6-3B75B9149062}" type="presOf" srcId="{EB657F74-56BA-49B7-8274-50F30BA3C046}" destId="{22B82B31-F5DF-4A30-8241-6BCC3181BE0B}" srcOrd="0" destOrd="0" presId="urn:microsoft.com/office/officeart/2005/8/layout/default"/>
    <dgm:cxn modelId="{B945BD71-8BFE-4300-BA7D-1A4E4A8786B9}" type="presOf" srcId="{F133B304-5DF0-4744-AD7A-CC317AF603ED}" destId="{04A5D1B9-DE63-4A8F-9B65-FD1EE1C364DA}" srcOrd="0" destOrd="0" presId="urn:microsoft.com/office/officeart/2005/8/layout/default"/>
    <dgm:cxn modelId="{626D7F75-CF44-468B-BDB3-C9AA18014986}" type="presOf" srcId="{93AFD56D-551A-4583-9BF0-C8C8779E5545}" destId="{6FAA37D8-101A-4925-AB3B-A1576ACFBFC5}" srcOrd="0" destOrd="0" presId="urn:microsoft.com/office/officeart/2005/8/layout/default"/>
    <dgm:cxn modelId="{CE6D5F82-3B8D-4DC5-94B6-D9462BC9B2B4}" srcId="{93AFD56D-551A-4583-9BF0-C8C8779E5545}" destId="{EB657F74-56BA-49B7-8274-50F30BA3C046}" srcOrd="3" destOrd="0" parTransId="{04350ADF-C5DE-4559-9807-AF594BA5609C}" sibTransId="{789155C4-7A52-4CAE-B647-D40E19F88F7B}"/>
    <dgm:cxn modelId="{E4BB79F5-C8DB-4EF7-A889-69F5565FBB94}" srcId="{93AFD56D-551A-4583-9BF0-C8C8779E5545}" destId="{E4F96940-F62A-49F0-B9FD-FC8123574EFE}" srcOrd="1" destOrd="0" parTransId="{B2FD74F4-33A0-47C8-9AC1-7198F37128BB}" sibTransId="{E31AE030-B452-43FD-A579-1F2AC10BEFA1}"/>
    <dgm:cxn modelId="{CF6767F8-D920-4F66-A2BC-8F12241DBF6A}" srcId="{93AFD56D-551A-4583-9BF0-C8C8779E5545}" destId="{652A23C0-ECDD-4A79-A81E-C551BA7D5FD3}" srcOrd="2" destOrd="0" parTransId="{EA42D57C-87A6-48C2-AE94-7471E7BA3B5B}" sibTransId="{65FBD90C-E1A0-4D58-9D9A-8885387E0EF1}"/>
    <dgm:cxn modelId="{1387A087-FCEA-47DA-A712-D900E7C56F25}" type="presParOf" srcId="{6FAA37D8-101A-4925-AB3B-A1576ACFBFC5}" destId="{04A5D1B9-DE63-4A8F-9B65-FD1EE1C364DA}" srcOrd="0" destOrd="0" presId="urn:microsoft.com/office/officeart/2005/8/layout/default"/>
    <dgm:cxn modelId="{E09790E6-50B0-4206-BF33-6689090D2B4F}" type="presParOf" srcId="{6FAA37D8-101A-4925-AB3B-A1576ACFBFC5}" destId="{BE2286FF-3FA7-4E3F-9C65-7C8FD2775336}" srcOrd="1" destOrd="0" presId="urn:microsoft.com/office/officeart/2005/8/layout/default"/>
    <dgm:cxn modelId="{C1E30E64-A531-467F-BADD-64476227DA88}" type="presParOf" srcId="{6FAA37D8-101A-4925-AB3B-A1576ACFBFC5}" destId="{F78994D5-3C88-4D54-A28A-3E85680CB17D}" srcOrd="2" destOrd="0" presId="urn:microsoft.com/office/officeart/2005/8/layout/default"/>
    <dgm:cxn modelId="{B271E24B-B16C-4530-B739-F33FD97542D2}" type="presParOf" srcId="{6FAA37D8-101A-4925-AB3B-A1576ACFBFC5}" destId="{8E4D424C-8CF8-47E2-B91B-58F2FA19CDAA}" srcOrd="3" destOrd="0" presId="urn:microsoft.com/office/officeart/2005/8/layout/default"/>
    <dgm:cxn modelId="{5A47BFA1-AAE5-43DC-8EB3-559FF32828EA}" type="presParOf" srcId="{6FAA37D8-101A-4925-AB3B-A1576ACFBFC5}" destId="{6A6ECBC9-1E41-4BDB-9148-C44A7E47EEA8}" srcOrd="4" destOrd="0" presId="urn:microsoft.com/office/officeart/2005/8/layout/default"/>
    <dgm:cxn modelId="{E1270DC2-3846-44E8-90D0-671164358790}" type="presParOf" srcId="{6FAA37D8-101A-4925-AB3B-A1576ACFBFC5}" destId="{F2EE562C-0F6C-49E4-ADDA-F14E8C6E4BB4}" srcOrd="5" destOrd="0" presId="urn:microsoft.com/office/officeart/2005/8/layout/default"/>
    <dgm:cxn modelId="{C02DBCA9-EC66-4058-9664-71AC6D08D498}" type="presParOf" srcId="{6FAA37D8-101A-4925-AB3B-A1576ACFBFC5}" destId="{22B82B31-F5DF-4A30-8241-6BCC3181BE0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0BE35D-CA24-41EA-881E-2D700FD49AA7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8D66474-6649-45E7-B6CA-C023BD9C3CE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pPr algn="l"/>
          <a:r>
            <a:rPr lang="en-US" dirty="0">
              <a:solidFill>
                <a:schemeClr val="tx1"/>
              </a:solidFill>
            </a:rPr>
            <a:t>Enrollment requires a minimum of 32 hours per week for Local Government Employees</a:t>
          </a:r>
        </a:p>
      </dgm:t>
    </dgm:pt>
    <dgm:pt modelId="{D2E97598-5D55-405F-B2FD-8A48E2726054}" type="parTrans" cxnId="{AB744FF1-D1AA-4F7B-B9B1-27B150DFB8C3}">
      <dgm:prSet/>
      <dgm:spPr/>
      <dgm:t>
        <a:bodyPr/>
        <a:lstStyle/>
        <a:p>
          <a:pPr algn="l"/>
          <a:endParaRPr lang="en-US" sz="2800">
            <a:solidFill>
              <a:schemeClr val="tx1"/>
            </a:solidFill>
          </a:endParaRPr>
        </a:p>
      </dgm:t>
    </dgm:pt>
    <dgm:pt modelId="{4BDED460-A598-4704-B12B-2CDD57E3926F}" type="sibTrans" cxnId="{AB744FF1-D1AA-4F7B-B9B1-27B150DFB8C3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8FDCF65A-2832-4120-94EC-1B8A333CEA3C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pPr algn="l"/>
          <a:r>
            <a:rPr lang="en-US">
              <a:solidFill>
                <a:schemeClr val="tx1"/>
              </a:solidFill>
            </a:rPr>
            <a:t>Must earn at least $8,300/year</a:t>
          </a:r>
        </a:p>
      </dgm:t>
    </dgm:pt>
    <dgm:pt modelId="{44EFDF3F-BA8A-42E8-A701-C737325F9C42}" type="parTrans" cxnId="{323797F6-300C-4F24-B43C-5C47141A912E}">
      <dgm:prSet/>
      <dgm:spPr/>
      <dgm:t>
        <a:bodyPr/>
        <a:lstStyle/>
        <a:p>
          <a:pPr algn="l"/>
          <a:endParaRPr lang="en-US" sz="2800">
            <a:solidFill>
              <a:schemeClr val="tx1"/>
            </a:solidFill>
          </a:endParaRPr>
        </a:p>
      </dgm:t>
    </dgm:pt>
    <dgm:pt modelId="{D676B265-51FB-4F9F-8A37-AF35BB39D1A1}" type="sibTrans" cxnId="{323797F6-300C-4F24-B43C-5C47141A912E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B53FE04E-EE8A-4A1B-A73A-B4F166BF32AC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pPr algn="l"/>
          <a:r>
            <a:rPr lang="en-US">
              <a:solidFill>
                <a:schemeClr val="tx1"/>
              </a:solidFill>
            </a:rPr>
            <a:t>Employee contribution </a:t>
          </a:r>
        </a:p>
      </dgm:t>
    </dgm:pt>
    <dgm:pt modelId="{12A311CC-3989-44AE-92FC-03C0D8626C29}" type="parTrans" cxnId="{743E7BBA-61FB-4530-BB22-71299F4DC203}">
      <dgm:prSet/>
      <dgm:spPr/>
      <dgm:t>
        <a:bodyPr/>
        <a:lstStyle/>
        <a:p>
          <a:pPr algn="l"/>
          <a:endParaRPr lang="en-US" sz="2800">
            <a:solidFill>
              <a:schemeClr val="tx1"/>
            </a:solidFill>
          </a:endParaRPr>
        </a:p>
      </dgm:t>
    </dgm:pt>
    <dgm:pt modelId="{8DD96171-5EFC-48C4-A1BB-9E6699071621}" type="sibTrans" cxnId="{743E7BBA-61FB-4530-BB22-71299F4DC203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8F044FDB-8263-4ED6-960A-FE60E119686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pPr algn="l"/>
          <a:r>
            <a:rPr lang="en-US">
              <a:solidFill>
                <a:schemeClr val="tx1"/>
              </a:solidFill>
            </a:rPr>
            <a:t>7.5% of annual salary over 24 pay periods </a:t>
          </a:r>
        </a:p>
      </dgm:t>
    </dgm:pt>
    <dgm:pt modelId="{232F596F-EC0F-48A5-9C66-DAE4A0D146B1}" type="parTrans" cxnId="{7A0608AA-E3C0-48B1-9590-49A18D4B53D2}">
      <dgm:prSet/>
      <dgm:spPr/>
      <dgm:t>
        <a:bodyPr/>
        <a:lstStyle/>
        <a:p>
          <a:pPr algn="l"/>
          <a:endParaRPr lang="en-US" sz="2800">
            <a:solidFill>
              <a:schemeClr val="tx1"/>
            </a:solidFill>
          </a:endParaRPr>
        </a:p>
      </dgm:t>
    </dgm:pt>
    <dgm:pt modelId="{41155BD5-8C7A-4891-8A1E-2EE595E6B45F}" type="sibTrans" cxnId="{7A0608AA-E3C0-48B1-9590-49A18D4B53D2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D8A73156-A6AB-40FC-975C-25B8F8DECB2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pPr algn="l"/>
          <a:r>
            <a:rPr lang="en-US">
              <a:solidFill>
                <a:schemeClr val="tx1"/>
              </a:solidFill>
            </a:rPr>
            <a:t>Contributions are tax deferred</a:t>
          </a:r>
        </a:p>
      </dgm:t>
    </dgm:pt>
    <dgm:pt modelId="{85F7BE12-628D-4281-9F2E-2D2D6783D7BA}" type="parTrans" cxnId="{A5137BE0-EB3E-4662-8F94-120E22DDDBC2}">
      <dgm:prSet/>
      <dgm:spPr/>
      <dgm:t>
        <a:bodyPr/>
        <a:lstStyle/>
        <a:p>
          <a:pPr algn="l"/>
          <a:endParaRPr lang="en-US" sz="2800">
            <a:solidFill>
              <a:schemeClr val="tx1"/>
            </a:solidFill>
          </a:endParaRPr>
        </a:p>
      </dgm:t>
    </dgm:pt>
    <dgm:pt modelId="{82F7CC12-675A-4967-9660-48FAF2DBBF5D}" type="sibTrans" cxnId="{A5137BE0-EB3E-4662-8F94-120E22DDDBC2}">
      <dgm:prSet/>
      <dgm:spPr/>
      <dgm:t>
        <a:bodyPr/>
        <a:lstStyle/>
        <a:p>
          <a:pPr algn="l"/>
          <a:endParaRPr lang="en-US">
            <a:solidFill>
              <a:schemeClr val="tx1"/>
            </a:solidFill>
          </a:endParaRPr>
        </a:p>
      </dgm:t>
    </dgm:pt>
    <dgm:pt modelId="{438ACD00-458F-4FAF-9CCC-93F205C1439E}" type="pres">
      <dgm:prSet presAssocID="{640BE35D-CA24-41EA-881E-2D700FD49AA7}" presName="linear" presStyleCnt="0">
        <dgm:presLayoutVars>
          <dgm:animLvl val="lvl"/>
          <dgm:resizeHandles val="exact"/>
        </dgm:presLayoutVars>
      </dgm:prSet>
      <dgm:spPr/>
    </dgm:pt>
    <dgm:pt modelId="{6CC61AC6-B67E-4CF9-A3FF-84431945D675}" type="pres">
      <dgm:prSet presAssocID="{D8D66474-6649-45E7-B6CA-C023BD9C3CE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F8E3888-7704-4046-8853-529CAD784906}" type="pres">
      <dgm:prSet presAssocID="{4BDED460-A598-4704-B12B-2CDD57E3926F}" presName="spacer" presStyleCnt="0"/>
      <dgm:spPr/>
    </dgm:pt>
    <dgm:pt modelId="{EA3A126D-4BEC-4662-8624-B83392D487E2}" type="pres">
      <dgm:prSet presAssocID="{8FDCF65A-2832-4120-94EC-1B8A333CEA3C}" presName="parentText" presStyleLbl="node1" presStyleIdx="1" presStyleCnt="5" custLinFactNeighborY="-29789">
        <dgm:presLayoutVars>
          <dgm:chMax val="0"/>
          <dgm:bulletEnabled val="1"/>
        </dgm:presLayoutVars>
      </dgm:prSet>
      <dgm:spPr/>
    </dgm:pt>
    <dgm:pt modelId="{F9B009EE-8467-4241-BDB8-D1F1E79C8B47}" type="pres">
      <dgm:prSet presAssocID="{D676B265-51FB-4F9F-8A37-AF35BB39D1A1}" presName="spacer" presStyleCnt="0"/>
      <dgm:spPr/>
    </dgm:pt>
    <dgm:pt modelId="{FDC0995F-3EC6-485F-9CC4-3D11D297E566}" type="pres">
      <dgm:prSet presAssocID="{B53FE04E-EE8A-4A1B-A73A-B4F166BF32AC}" presName="parentText" presStyleLbl="node1" presStyleIdx="2" presStyleCnt="5" custLinFactNeighborY="-29789">
        <dgm:presLayoutVars>
          <dgm:chMax val="0"/>
          <dgm:bulletEnabled val="1"/>
        </dgm:presLayoutVars>
      </dgm:prSet>
      <dgm:spPr/>
    </dgm:pt>
    <dgm:pt modelId="{61D79756-E1B5-49B9-87A4-935B0905632C}" type="pres">
      <dgm:prSet presAssocID="{8DD96171-5EFC-48C4-A1BB-9E6699071621}" presName="spacer" presStyleCnt="0"/>
      <dgm:spPr/>
    </dgm:pt>
    <dgm:pt modelId="{F11BD9D4-B5AF-4DE6-9ED7-1144AFB8CB9E}" type="pres">
      <dgm:prSet presAssocID="{8F044FDB-8263-4ED6-960A-FE60E1196868}" presName="parentText" presStyleLbl="node1" presStyleIdx="3" presStyleCnt="5" custLinFactNeighborY="-29789">
        <dgm:presLayoutVars>
          <dgm:chMax val="0"/>
          <dgm:bulletEnabled val="1"/>
        </dgm:presLayoutVars>
      </dgm:prSet>
      <dgm:spPr/>
    </dgm:pt>
    <dgm:pt modelId="{6524CAC2-BDAA-4C07-B18E-EC324B8EB3C0}" type="pres">
      <dgm:prSet presAssocID="{41155BD5-8C7A-4891-8A1E-2EE595E6B45F}" presName="spacer" presStyleCnt="0"/>
      <dgm:spPr/>
    </dgm:pt>
    <dgm:pt modelId="{D4C43A85-7ED0-4D58-B0D5-D38E7C81B0A8}" type="pres">
      <dgm:prSet presAssocID="{D8A73156-A6AB-40FC-975C-25B8F8DECB29}" presName="parentText" presStyleLbl="node1" presStyleIdx="4" presStyleCnt="5" custLinFactNeighborY="-29789">
        <dgm:presLayoutVars>
          <dgm:chMax val="0"/>
          <dgm:bulletEnabled val="1"/>
        </dgm:presLayoutVars>
      </dgm:prSet>
      <dgm:spPr/>
    </dgm:pt>
  </dgm:ptLst>
  <dgm:cxnLst>
    <dgm:cxn modelId="{9C0A9502-BCD1-4A08-8ED6-4CFC972C9C8E}" type="presOf" srcId="{D8D66474-6649-45E7-B6CA-C023BD9C3CE8}" destId="{6CC61AC6-B67E-4CF9-A3FF-84431945D675}" srcOrd="0" destOrd="0" presId="urn:microsoft.com/office/officeart/2005/8/layout/vList2"/>
    <dgm:cxn modelId="{95005C18-989E-4259-A0A6-5C8F3F02637B}" type="presOf" srcId="{8FDCF65A-2832-4120-94EC-1B8A333CEA3C}" destId="{EA3A126D-4BEC-4662-8624-B83392D487E2}" srcOrd="0" destOrd="0" presId="urn:microsoft.com/office/officeart/2005/8/layout/vList2"/>
    <dgm:cxn modelId="{2786F33C-A76D-4218-917A-7395AB753AC4}" type="presOf" srcId="{D8A73156-A6AB-40FC-975C-25B8F8DECB29}" destId="{D4C43A85-7ED0-4D58-B0D5-D38E7C81B0A8}" srcOrd="0" destOrd="0" presId="urn:microsoft.com/office/officeart/2005/8/layout/vList2"/>
    <dgm:cxn modelId="{52C7B689-A977-4C73-8FE9-9D13CACC200F}" type="presOf" srcId="{8F044FDB-8263-4ED6-960A-FE60E1196868}" destId="{F11BD9D4-B5AF-4DE6-9ED7-1144AFB8CB9E}" srcOrd="0" destOrd="0" presId="urn:microsoft.com/office/officeart/2005/8/layout/vList2"/>
    <dgm:cxn modelId="{274A3F97-8871-4248-8356-F4DD7B286273}" type="presOf" srcId="{B53FE04E-EE8A-4A1B-A73A-B4F166BF32AC}" destId="{FDC0995F-3EC6-485F-9CC4-3D11D297E566}" srcOrd="0" destOrd="0" presId="urn:microsoft.com/office/officeart/2005/8/layout/vList2"/>
    <dgm:cxn modelId="{2B1A26A7-6370-4B0D-9866-71EDF7320703}" type="presOf" srcId="{640BE35D-CA24-41EA-881E-2D700FD49AA7}" destId="{438ACD00-458F-4FAF-9CCC-93F205C1439E}" srcOrd="0" destOrd="0" presId="urn:microsoft.com/office/officeart/2005/8/layout/vList2"/>
    <dgm:cxn modelId="{7A0608AA-E3C0-48B1-9590-49A18D4B53D2}" srcId="{640BE35D-CA24-41EA-881E-2D700FD49AA7}" destId="{8F044FDB-8263-4ED6-960A-FE60E1196868}" srcOrd="3" destOrd="0" parTransId="{232F596F-EC0F-48A5-9C66-DAE4A0D146B1}" sibTransId="{41155BD5-8C7A-4891-8A1E-2EE595E6B45F}"/>
    <dgm:cxn modelId="{743E7BBA-61FB-4530-BB22-71299F4DC203}" srcId="{640BE35D-CA24-41EA-881E-2D700FD49AA7}" destId="{B53FE04E-EE8A-4A1B-A73A-B4F166BF32AC}" srcOrd="2" destOrd="0" parTransId="{12A311CC-3989-44AE-92FC-03C0D8626C29}" sibTransId="{8DD96171-5EFC-48C4-A1BB-9E6699071621}"/>
    <dgm:cxn modelId="{A5137BE0-EB3E-4662-8F94-120E22DDDBC2}" srcId="{640BE35D-CA24-41EA-881E-2D700FD49AA7}" destId="{D8A73156-A6AB-40FC-975C-25B8F8DECB29}" srcOrd="4" destOrd="0" parTransId="{85F7BE12-628D-4281-9F2E-2D2D6783D7BA}" sibTransId="{82F7CC12-675A-4967-9660-48FAF2DBBF5D}"/>
    <dgm:cxn modelId="{AB744FF1-D1AA-4F7B-B9B1-27B150DFB8C3}" srcId="{640BE35D-CA24-41EA-881E-2D700FD49AA7}" destId="{D8D66474-6649-45E7-B6CA-C023BD9C3CE8}" srcOrd="0" destOrd="0" parTransId="{D2E97598-5D55-405F-B2FD-8A48E2726054}" sibTransId="{4BDED460-A598-4704-B12B-2CDD57E3926F}"/>
    <dgm:cxn modelId="{323797F6-300C-4F24-B43C-5C47141A912E}" srcId="{640BE35D-CA24-41EA-881E-2D700FD49AA7}" destId="{8FDCF65A-2832-4120-94EC-1B8A333CEA3C}" srcOrd="1" destOrd="0" parTransId="{44EFDF3F-BA8A-42E8-A701-C737325F9C42}" sibTransId="{D676B265-51FB-4F9F-8A37-AF35BB39D1A1}"/>
    <dgm:cxn modelId="{DF945780-71B2-49AE-B07B-DE0659D76EDB}" type="presParOf" srcId="{438ACD00-458F-4FAF-9CCC-93F205C1439E}" destId="{6CC61AC6-B67E-4CF9-A3FF-84431945D675}" srcOrd="0" destOrd="0" presId="urn:microsoft.com/office/officeart/2005/8/layout/vList2"/>
    <dgm:cxn modelId="{2BFADF5B-E09A-4A32-B9F6-B522524ACE94}" type="presParOf" srcId="{438ACD00-458F-4FAF-9CCC-93F205C1439E}" destId="{EF8E3888-7704-4046-8853-529CAD784906}" srcOrd="1" destOrd="0" presId="urn:microsoft.com/office/officeart/2005/8/layout/vList2"/>
    <dgm:cxn modelId="{6BA20E91-443C-4EA4-BBF9-2A94B7C533D7}" type="presParOf" srcId="{438ACD00-458F-4FAF-9CCC-93F205C1439E}" destId="{EA3A126D-4BEC-4662-8624-B83392D487E2}" srcOrd="2" destOrd="0" presId="urn:microsoft.com/office/officeart/2005/8/layout/vList2"/>
    <dgm:cxn modelId="{B8DFFFF3-77F0-4E7A-A25F-7C7C4F949ECE}" type="presParOf" srcId="{438ACD00-458F-4FAF-9CCC-93F205C1439E}" destId="{F9B009EE-8467-4241-BDB8-D1F1E79C8B47}" srcOrd="3" destOrd="0" presId="urn:microsoft.com/office/officeart/2005/8/layout/vList2"/>
    <dgm:cxn modelId="{5FF7A608-F19C-407B-971B-38045A3D972E}" type="presParOf" srcId="{438ACD00-458F-4FAF-9CCC-93F205C1439E}" destId="{FDC0995F-3EC6-485F-9CC4-3D11D297E566}" srcOrd="4" destOrd="0" presId="urn:microsoft.com/office/officeart/2005/8/layout/vList2"/>
    <dgm:cxn modelId="{3A460E57-97BD-4207-8488-072CF502E6C7}" type="presParOf" srcId="{438ACD00-458F-4FAF-9CCC-93F205C1439E}" destId="{61D79756-E1B5-49B9-87A4-935B0905632C}" srcOrd="5" destOrd="0" presId="urn:microsoft.com/office/officeart/2005/8/layout/vList2"/>
    <dgm:cxn modelId="{B69A4AB6-1777-4FD2-80EA-99FA0628A820}" type="presParOf" srcId="{438ACD00-458F-4FAF-9CCC-93F205C1439E}" destId="{F11BD9D4-B5AF-4DE6-9ED7-1144AFB8CB9E}" srcOrd="6" destOrd="0" presId="urn:microsoft.com/office/officeart/2005/8/layout/vList2"/>
    <dgm:cxn modelId="{B62835F4-5C2A-42AE-A1A4-6420058C97B6}" type="presParOf" srcId="{438ACD00-458F-4FAF-9CCC-93F205C1439E}" destId="{6524CAC2-BDAA-4C07-B18E-EC324B8EB3C0}" srcOrd="7" destOrd="0" presId="urn:microsoft.com/office/officeart/2005/8/layout/vList2"/>
    <dgm:cxn modelId="{4CC3C8FE-62BF-44AF-A475-17D8F81388E0}" type="presParOf" srcId="{438ACD00-458F-4FAF-9CCC-93F205C1439E}" destId="{D4C43A85-7ED0-4D58-B0D5-D38E7C81B0A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0BE35D-CA24-41EA-881E-2D700FD49AA7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8D66474-6649-45E7-B6CA-C023BD9C3CE8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County Correction &amp; Sheriff’s Officers </a:t>
          </a:r>
        </a:p>
      </dgm:t>
    </dgm:pt>
    <dgm:pt modelId="{D2E97598-5D55-405F-B2FD-8A48E2726054}" type="parTrans" cxnId="{AB744FF1-D1AA-4F7B-B9B1-27B150DFB8C3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4BDED460-A598-4704-B12B-2CDD57E3926F}" type="sibTrans" cxnId="{AB744FF1-D1AA-4F7B-B9B1-27B150DFB8C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DCF65A-2832-4120-94EC-1B8A333CEA3C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Employee contribution</a:t>
          </a:r>
        </a:p>
      </dgm:t>
    </dgm:pt>
    <dgm:pt modelId="{44EFDF3F-BA8A-42E8-A701-C737325F9C42}" type="parTrans" cxnId="{323797F6-300C-4F24-B43C-5C47141A912E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D676B265-51FB-4F9F-8A37-AF35BB39D1A1}" type="sibTrans" cxnId="{323797F6-300C-4F24-B43C-5C47141A91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53FE04E-EE8A-4A1B-A73A-B4F166BF32AC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10% of annual salary (if full-time)</a:t>
          </a:r>
        </a:p>
      </dgm:t>
    </dgm:pt>
    <dgm:pt modelId="{12A311CC-3989-44AE-92FC-03C0D8626C29}" type="parTrans" cxnId="{743E7BBA-61FB-4530-BB22-71299F4DC203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8DD96171-5EFC-48C4-A1BB-9E6699071621}" type="sibTrans" cxnId="{743E7BBA-61FB-4530-BB22-71299F4DC20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A73156-A6AB-40FC-975C-25B8F8DECB29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>
              <a:solidFill>
                <a:schemeClr val="tx1"/>
              </a:solidFill>
            </a:rPr>
            <a:t>Contributions are tax deferred</a:t>
          </a:r>
        </a:p>
      </dgm:t>
    </dgm:pt>
    <dgm:pt modelId="{85F7BE12-628D-4281-9F2E-2D2D6783D7BA}" type="parTrans" cxnId="{A5137BE0-EB3E-4662-8F94-120E22DDDBC2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82F7CC12-675A-4967-9660-48FAF2DBBF5D}" type="sibTrans" cxnId="{A5137BE0-EB3E-4662-8F94-120E22DDDBC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80E1E1-A12C-4FA2-BF96-CF6BE9B11C6E}" type="pres">
      <dgm:prSet presAssocID="{640BE35D-CA24-41EA-881E-2D700FD49AA7}" presName="linear" presStyleCnt="0">
        <dgm:presLayoutVars>
          <dgm:animLvl val="lvl"/>
          <dgm:resizeHandles val="exact"/>
        </dgm:presLayoutVars>
      </dgm:prSet>
      <dgm:spPr/>
    </dgm:pt>
    <dgm:pt modelId="{E13D9E66-5305-4555-9E96-822B3AB06594}" type="pres">
      <dgm:prSet presAssocID="{D8D66474-6649-45E7-B6CA-C023BD9C3CE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4ECB225-E400-4190-AC88-EC873FD4BEE3}" type="pres">
      <dgm:prSet presAssocID="{4BDED460-A598-4704-B12B-2CDD57E3926F}" presName="spacer" presStyleCnt="0"/>
      <dgm:spPr/>
    </dgm:pt>
    <dgm:pt modelId="{6216AAC5-B65D-4F11-B8DD-2AA14BA01188}" type="pres">
      <dgm:prSet presAssocID="{8FDCF65A-2832-4120-94EC-1B8A333CEA3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3DF3A31-56D7-4E76-A40E-F0DF56E05D4F}" type="pres">
      <dgm:prSet presAssocID="{D676B265-51FB-4F9F-8A37-AF35BB39D1A1}" presName="spacer" presStyleCnt="0"/>
      <dgm:spPr/>
    </dgm:pt>
    <dgm:pt modelId="{28960B6E-9C4C-40B8-902A-EC34313CFD1A}" type="pres">
      <dgm:prSet presAssocID="{B53FE04E-EE8A-4A1B-A73A-B4F166BF32A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7B4FA01-AAC4-49E6-A954-DC975ADF6CE1}" type="pres">
      <dgm:prSet presAssocID="{8DD96171-5EFC-48C4-A1BB-9E6699071621}" presName="spacer" presStyleCnt="0"/>
      <dgm:spPr/>
    </dgm:pt>
    <dgm:pt modelId="{D12B1EAE-602F-4F5A-B3C0-33C23B12F2D0}" type="pres">
      <dgm:prSet presAssocID="{D8A73156-A6AB-40FC-975C-25B8F8DECB2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9CCCA06-6A2F-492B-9979-A192F59E9BC7}" type="presOf" srcId="{B53FE04E-EE8A-4A1B-A73A-B4F166BF32AC}" destId="{28960B6E-9C4C-40B8-902A-EC34313CFD1A}" srcOrd="0" destOrd="0" presId="urn:microsoft.com/office/officeart/2005/8/layout/vList2"/>
    <dgm:cxn modelId="{374BA30C-D9E3-475E-BFD7-399406BE5DAD}" type="presOf" srcId="{640BE35D-CA24-41EA-881E-2D700FD49AA7}" destId="{9780E1E1-A12C-4FA2-BF96-CF6BE9B11C6E}" srcOrd="0" destOrd="0" presId="urn:microsoft.com/office/officeart/2005/8/layout/vList2"/>
    <dgm:cxn modelId="{38B63383-E0A2-4004-BBDA-2789FCF257A3}" type="presOf" srcId="{8FDCF65A-2832-4120-94EC-1B8A333CEA3C}" destId="{6216AAC5-B65D-4F11-B8DD-2AA14BA01188}" srcOrd="0" destOrd="0" presId="urn:microsoft.com/office/officeart/2005/8/layout/vList2"/>
    <dgm:cxn modelId="{6797619E-5C80-431E-874E-A9ACFED08C2C}" type="presOf" srcId="{D8A73156-A6AB-40FC-975C-25B8F8DECB29}" destId="{D12B1EAE-602F-4F5A-B3C0-33C23B12F2D0}" srcOrd="0" destOrd="0" presId="urn:microsoft.com/office/officeart/2005/8/layout/vList2"/>
    <dgm:cxn modelId="{743E7BBA-61FB-4530-BB22-71299F4DC203}" srcId="{640BE35D-CA24-41EA-881E-2D700FD49AA7}" destId="{B53FE04E-EE8A-4A1B-A73A-B4F166BF32AC}" srcOrd="2" destOrd="0" parTransId="{12A311CC-3989-44AE-92FC-03C0D8626C29}" sibTransId="{8DD96171-5EFC-48C4-A1BB-9E6699071621}"/>
    <dgm:cxn modelId="{7684CDC6-B360-42F1-BABA-E8DADA93013B}" type="presOf" srcId="{D8D66474-6649-45E7-B6CA-C023BD9C3CE8}" destId="{E13D9E66-5305-4555-9E96-822B3AB06594}" srcOrd="0" destOrd="0" presId="urn:microsoft.com/office/officeart/2005/8/layout/vList2"/>
    <dgm:cxn modelId="{A5137BE0-EB3E-4662-8F94-120E22DDDBC2}" srcId="{640BE35D-CA24-41EA-881E-2D700FD49AA7}" destId="{D8A73156-A6AB-40FC-975C-25B8F8DECB29}" srcOrd="3" destOrd="0" parTransId="{85F7BE12-628D-4281-9F2E-2D2D6783D7BA}" sibTransId="{82F7CC12-675A-4967-9660-48FAF2DBBF5D}"/>
    <dgm:cxn modelId="{AB744FF1-D1AA-4F7B-B9B1-27B150DFB8C3}" srcId="{640BE35D-CA24-41EA-881E-2D700FD49AA7}" destId="{D8D66474-6649-45E7-B6CA-C023BD9C3CE8}" srcOrd="0" destOrd="0" parTransId="{D2E97598-5D55-405F-B2FD-8A48E2726054}" sibTransId="{4BDED460-A598-4704-B12B-2CDD57E3926F}"/>
    <dgm:cxn modelId="{323797F6-300C-4F24-B43C-5C47141A912E}" srcId="{640BE35D-CA24-41EA-881E-2D700FD49AA7}" destId="{8FDCF65A-2832-4120-94EC-1B8A333CEA3C}" srcOrd="1" destOrd="0" parTransId="{44EFDF3F-BA8A-42E8-A701-C737325F9C42}" sibTransId="{D676B265-51FB-4F9F-8A37-AF35BB39D1A1}"/>
    <dgm:cxn modelId="{4F48C38B-D744-458E-AD55-94E9D809F9BA}" type="presParOf" srcId="{9780E1E1-A12C-4FA2-BF96-CF6BE9B11C6E}" destId="{E13D9E66-5305-4555-9E96-822B3AB06594}" srcOrd="0" destOrd="0" presId="urn:microsoft.com/office/officeart/2005/8/layout/vList2"/>
    <dgm:cxn modelId="{C10C19DF-6854-48F5-809E-49B2338DE184}" type="presParOf" srcId="{9780E1E1-A12C-4FA2-BF96-CF6BE9B11C6E}" destId="{B4ECB225-E400-4190-AC88-EC873FD4BEE3}" srcOrd="1" destOrd="0" presId="urn:microsoft.com/office/officeart/2005/8/layout/vList2"/>
    <dgm:cxn modelId="{86A4ABD9-BE5E-4CE1-B2EA-7777F1CC8515}" type="presParOf" srcId="{9780E1E1-A12C-4FA2-BF96-CF6BE9B11C6E}" destId="{6216AAC5-B65D-4F11-B8DD-2AA14BA01188}" srcOrd="2" destOrd="0" presId="urn:microsoft.com/office/officeart/2005/8/layout/vList2"/>
    <dgm:cxn modelId="{3BDA35D6-DAA0-42A8-914D-5AF40E6B0CEC}" type="presParOf" srcId="{9780E1E1-A12C-4FA2-BF96-CF6BE9B11C6E}" destId="{53DF3A31-56D7-4E76-A40E-F0DF56E05D4F}" srcOrd="3" destOrd="0" presId="urn:microsoft.com/office/officeart/2005/8/layout/vList2"/>
    <dgm:cxn modelId="{7EB3755B-AFA4-45B1-8A60-7158DF0DD1BC}" type="presParOf" srcId="{9780E1E1-A12C-4FA2-BF96-CF6BE9B11C6E}" destId="{28960B6E-9C4C-40B8-902A-EC34313CFD1A}" srcOrd="4" destOrd="0" presId="urn:microsoft.com/office/officeart/2005/8/layout/vList2"/>
    <dgm:cxn modelId="{FB362D9D-36C3-480B-86FD-EE56776B1BCA}" type="presParOf" srcId="{9780E1E1-A12C-4FA2-BF96-CF6BE9B11C6E}" destId="{47B4FA01-AAC4-49E6-A954-DC975ADF6CE1}" srcOrd="5" destOrd="0" presId="urn:microsoft.com/office/officeart/2005/8/layout/vList2"/>
    <dgm:cxn modelId="{7A0261FC-7820-4F45-8A48-1F7C6E89EF45}" type="presParOf" srcId="{9780E1E1-A12C-4FA2-BF96-CF6BE9B11C6E}" destId="{D12B1EAE-602F-4F5A-B3C0-33C23B12F2D0}" srcOrd="6" destOrd="0" presId="urn:microsoft.com/office/officeart/2005/8/layout/vList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7660BD-2713-43EA-8FDC-F4D0BCC98C1A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985D59-FC91-452E-A138-076FDC289EC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Eligible after 3 years &amp; 3 months of participation</a:t>
          </a:r>
        </a:p>
      </dgm:t>
    </dgm:pt>
    <dgm:pt modelId="{128C8133-B020-40A7-A268-5F609196E6F5}" type="parTrans" cxnId="{5C45413E-4FDB-4A23-99EC-48EB18457A35}">
      <dgm:prSet/>
      <dgm:spPr/>
      <dgm:t>
        <a:bodyPr/>
        <a:lstStyle/>
        <a:p>
          <a:endParaRPr lang="en-US"/>
        </a:p>
      </dgm:t>
    </dgm:pt>
    <dgm:pt modelId="{788607F0-344A-4F2E-91A8-214B5FF094DB}" type="sibTrans" cxnId="{5C45413E-4FDB-4A23-99EC-48EB18457A35}">
      <dgm:prSet/>
      <dgm:spPr/>
      <dgm:t>
        <a:bodyPr/>
        <a:lstStyle/>
        <a:p>
          <a:endParaRPr lang="en-US"/>
        </a:p>
      </dgm:t>
    </dgm:pt>
    <dgm:pt modelId="{A7D43CEE-C635-4971-AE38-0A8C691DFA0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May borrow up to 50% of your accumulated total twice per calendar year</a:t>
          </a:r>
        </a:p>
      </dgm:t>
    </dgm:pt>
    <dgm:pt modelId="{5A4341D4-6922-4917-9032-23D9EDA6CF9F}" type="parTrans" cxnId="{97F7A65F-876E-446C-A9F4-ABA1487F3E5C}">
      <dgm:prSet/>
      <dgm:spPr/>
      <dgm:t>
        <a:bodyPr/>
        <a:lstStyle/>
        <a:p>
          <a:endParaRPr lang="en-US"/>
        </a:p>
      </dgm:t>
    </dgm:pt>
    <dgm:pt modelId="{55F60D67-9CDC-4BEF-B698-E67ED1BA388A}" type="sibTrans" cxnId="{97F7A65F-876E-446C-A9F4-ABA1487F3E5C}">
      <dgm:prSet/>
      <dgm:spPr/>
      <dgm:t>
        <a:bodyPr/>
        <a:lstStyle/>
        <a:p>
          <a:endParaRPr lang="en-US"/>
        </a:p>
      </dgm:t>
    </dgm:pt>
    <dgm:pt modelId="{6D027CD9-B7F6-4E83-B52A-605A6E39FA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For eligible borrowers, the interest rate for pension loan applications received </a:t>
          </a:r>
          <a:r>
            <a:rPr lang="en-US" sz="2000"/>
            <a:t>in 2026 </a:t>
          </a:r>
          <a:r>
            <a:rPr lang="en-US" sz="2000" dirty="0"/>
            <a:t>will </a:t>
          </a:r>
          <a:r>
            <a:rPr lang="en-US" sz="2000"/>
            <a:t>be 9.25% </a:t>
          </a:r>
          <a:r>
            <a:rPr lang="en-US" sz="2000" dirty="0"/>
            <a:t>per annum on the declining balance of the loan.</a:t>
          </a:r>
          <a:br>
            <a:rPr lang="en-US" sz="2000" dirty="0"/>
          </a:br>
          <a:r>
            <a:rPr lang="en-US" sz="2000" dirty="0"/>
            <a:t>Administrative processing fee is $15.00. </a:t>
          </a:r>
        </a:p>
      </dgm:t>
    </dgm:pt>
    <dgm:pt modelId="{B4F69924-4D1C-4A1B-A193-314FBE1605FE}" type="parTrans" cxnId="{7318352B-5A1A-4A1C-8DA8-A726A743DEE5}">
      <dgm:prSet/>
      <dgm:spPr/>
      <dgm:t>
        <a:bodyPr/>
        <a:lstStyle/>
        <a:p>
          <a:endParaRPr lang="en-US"/>
        </a:p>
      </dgm:t>
    </dgm:pt>
    <dgm:pt modelId="{8C1EF0D6-3D5C-4B62-B166-3304CB9DCF91}" type="sibTrans" cxnId="{7318352B-5A1A-4A1C-8DA8-A726A743DEE5}">
      <dgm:prSet/>
      <dgm:spPr/>
      <dgm:t>
        <a:bodyPr/>
        <a:lstStyle/>
        <a:p>
          <a:endParaRPr lang="en-US"/>
        </a:p>
      </dgm:t>
    </dgm:pt>
    <dgm:pt modelId="{301583CF-F59F-48CB-83B2-3EC3FB9BDD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/>
            <a:t>Note that the administrative processing fee is not an added charge but is taken from the requested amount of the loan.  </a:t>
          </a:r>
        </a:p>
      </dgm:t>
    </dgm:pt>
    <dgm:pt modelId="{62377EC5-C5DE-4868-BCE8-8B27102943EF}" type="parTrans" cxnId="{B051AE1B-9C6F-4C75-879F-1D3950679C73}">
      <dgm:prSet/>
      <dgm:spPr/>
      <dgm:t>
        <a:bodyPr/>
        <a:lstStyle/>
        <a:p>
          <a:endParaRPr lang="en-US"/>
        </a:p>
      </dgm:t>
    </dgm:pt>
    <dgm:pt modelId="{FF4B260A-FE1E-4C04-8D94-747C4D7D5173}" type="sibTrans" cxnId="{B051AE1B-9C6F-4C75-879F-1D3950679C73}">
      <dgm:prSet/>
      <dgm:spPr/>
      <dgm:t>
        <a:bodyPr/>
        <a:lstStyle/>
        <a:p>
          <a:endParaRPr lang="en-US"/>
        </a:p>
      </dgm:t>
    </dgm:pt>
    <dgm:pt modelId="{577C7691-F0E6-4F69-A4A0-347E1F5728CD}" type="pres">
      <dgm:prSet presAssocID="{8A7660BD-2713-43EA-8FDC-F4D0BCC98C1A}" presName="root" presStyleCnt="0">
        <dgm:presLayoutVars>
          <dgm:dir/>
          <dgm:resizeHandles val="exact"/>
        </dgm:presLayoutVars>
      </dgm:prSet>
      <dgm:spPr/>
    </dgm:pt>
    <dgm:pt modelId="{6FEDC791-06D3-44DA-BA61-140E6C7B000E}" type="pres">
      <dgm:prSet presAssocID="{5B985D59-FC91-452E-A138-076FDC289ECD}" presName="compNode" presStyleCnt="0"/>
      <dgm:spPr/>
    </dgm:pt>
    <dgm:pt modelId="{DDE81B8E-376C-4D99-A1FC-33E767598C6F}" type="pres">
      <dgm:prSet presAssocID="{5B985D59-FC91-452E-A138-076FDC289ECD}" presName="iconRect" presStyleLbl="node1" presStyleIdx="0" presStyleCnt="4" custScaleX="115496" custScaleY="117591" custLinFactY="-37236" custLinFactNeighborX="23380" custLinFactNeighborY="-100000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ck with solid fill"/>
        </a:ext>
      </dgm:extLst>
    </dgm:pt>
    <dgm:pt modelId="{5E3ED76D-9258-41E4-91D8-072E1ADBF706}" type="pres">
      <dgm:prSet presAssocID="{5B985D59-FC91-452E-A138-076FDC289ECD}" presName="spaceRect" presStyleCnt="0"/>
      <dgm:spPr/>
    </dgm:pt>
    <dgm:pt modelId="{13CC1F9C-5DAA-4739-A572-00195525E01C}" type="pres">
      <dgm:prSet presAssocID="{5B985D59-FC91-452E-A138-076FDC289ECD}" presName="textRect" presStyleLbl="revTx" presStyleIdx="0" presStyleCnt="4" custLinFactY="-15755" custLinFactNeighborX="15348" custLinFactNeighborY="-100000">
        <dgm:presLayoutVars>
          <dgm:chMax val="1"/>
          <dgm:chPref val="1"/>
        </dgm:presLayoutVars>
      </dgm:prSet>
      <dgm:spPr/>
    </dgm:pt>
    <dgm:pt modelId="{EA432171-EC39-41FA-8034-564BAADF00B6}" type="pres">
      <dgm:prSet presAssocID="{788607F0-344A-4F2E-91A8-214B5FF094DB}" presName="sibTrans" presStyleCnt="0"/>
      <dgm:spPr/>
    </dgm:pt>
    <dgm:pt modelId="{7D215326-57AE-431B-B193-88F52206F96A}" type="pres">
      <dgm:prSet presAssocID="{A7D43CEE-C635-4971-AE38-0A8C691DFA00}" presName="compNode" presStyleCnt="0"/>
      <dgm:spPr/>
    </dgm:pt>
    <dgm:pt modelId="{50B17146-D561-402D-A2B8-FE17BF35EDB1}" type="pres">
      <dgm:prSet presAssocID="{A7D43CEE-C635-4971-AE38-0A8C691DFA00}" presName="iconRect" presStyleLbl="node1" presStyleIdx="1" presStyleCnt="4" custScaleX="126705" custScaleY="122553" custLinFactY="-39050" custLinFactNeighborX="29825" custLinFactNeighborY="-100000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 outline"/>
        </a:ext>
      </dgm:extLst>
    </dgm:pt>
    <dgm:pt modelId="{A3767994-38E3-4D84-A5C8-ABB67461D26E}" type="pres">
      <dgm:prSet presAssocID="{A7D43CEE-C635-4971-AE38-0A8C691DFA00}" presName="spaceRect" presStyleCnt="0"/>
      <dgm:spPr/>
    </dgm:pt>
    <dgm:pt modelId="{D6D0BF3B-1296-4EAE-B9C0-F913FE95BF9E}" type="pres">
      <dgm:prSet presAssocID="{A7D43CEE-C635-4971-AE38-0A8C691DFA00}" presName="textRect" presStyleLbl="revTx" presStyleIdx="1" presStyleCnt="4" custLinFactY="-24718" custLinFactNeighborX="10032" custLinFactNeighborY="-100000">
        <dgm:presLayoutVars>
          <dgm:chMax val="1"/>
          <dgm:chPref val="1"/>
        </dgm:presLayoutVars>
      </dgm:prSet>
      <dgm:spPr/>
    </dgm:pt>
    <dgm:pt modelId="{BB84AD96-E39F-4AC5-91E3-44275B0A890A}" type="pres">
      <dgm:prSet presAssocID="{55F60D67-9CDC-4BEF-B698-E67ED1BA388A}" presName="sibTrans" presStyleCnt="0"/>
      <dgm:spPr/>
    </dgm:pt>
    <dgm:pt modelId="{62D4D61B-CFC7-4B74-99AB-CD05AD19D559}" type="pres">
      <dgm:prSet presAssocID="{6D027CD9-B7F6-4E83-B52A-605A6E39FA45}" presName="compNode" presStyleCnt="0"/>
      <dgm:spPr/>
    </dgm:pt>
    <dgm:pt modelId="{A0D25297-3B43-47F4-916F-935A5F2ABDF8}" type="pres">
      <dgm:prSet presAssocID="{6D027CD9-B7F6-4E83-B52A-605A6E39FA45}" presName="iconRect" presStyleLbl="node1" presStyleIdx="2" presStyleCnt="4" custScaleX="113811" custScaleY="114457" custLinFactY="-34629" custLinFactNeighborX="10187" custLinFactNeighborY="-100000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F6446B6D-F674-4F8A-9CF0-DA1738519578}" type="pres">
      <dgm:prSet presAssocID="{6D027CD9-B7F6-4E83-B52A-605A6E39FA45}" presName="spaceRect" presStyleCnt="0"/>
      <dgm:spPr/>
    </dgm:pt>
    <dgm:pt modelId="{47BED281-BC4C-48C7-9538-619A84F1FA25}" type="pres">
      <dgm:prSet presAssocID="{6D027CD9-B7F6-4E83-B52A-605A6E39FA45}" presName="textRect" presStyleLbl="revTx" presStyleIdx="2" presStyleCnt="4" custScaleX="166145" custScaleY="95532" custLinFactY="-29060" custLinFactNeighborX="6204" custLinFactNeighborY="-100000">
        <dgm:presLayoutVars>
          <dgm:chMax val="1"/>
          <dgm:chPref val="1"/>
        </dgm:presLayoutVars>
      </dgm:prSet>
      <dgm:spPr/>
    </dgm:pt>
    <dgm:pt modelId="{56207CF5-A72A-4627-BD29-022F7532B22F}" type="pres">
      <dgm:prSet presAssocID="{8C1EF0D6-3D5C-4B62-B166-3304CB9DCF91}" presName="sibTrans" presStyleCnt="0"/>
      <dgm:spPr/>
    </dgm:pt>
    <dgm:pt modelId="{D3EE6E35-A228-420B-B5C1-C751226F5C1D}" type="pres">
      <dgm:prSet presAssocID="{301583CF-F59F-48CB-83B2-3EC3FB9BDD46}" presName="compNode" presStyleCnt="0"/>
      <dgm:spPr/>
    </dgm:pt>
    <dgm:pt modelId="{B6D143AA-49D4-4297-B0A6-C3D298FCD81D}" type="pres">
      <dgm:prSet presAssocID="{301583CF-F59F-48CB-83B2-3EC3FB9BDD46}" presName="iconRect" presStyleLbl="node1" presStyleIdx="3" presStyleCnt="4" custLinFactY="-23473" custLinFactNeighborX="-17428" custLinFactNeighborY="-100000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56425EA8-537D-4298-8EB3-DBACDB8EBCA8}" type="pres">
      <dgm:prSet presAssocID="{301583CF-F59F-48CB-83B2-3EC3FB9BDD46}" presName="spaceRect" presStyleCnt="0"/>
      <dgm:spPr/>
    </dgm:pt>
    <dgm:pt modelId="{6B153F7D-52FE-4D10-8383-FD00EF331A0D}" type="pres">
      <dgm:prSet presAssocID="{301583CF-F59F-48CB-83B2-3EC3FB9BDD46}" presName="textRect" presStyleLbl="revTx" presStyleIdx="3" presStyleCnt="4" custScaleX="173159" custLinFactY="-27943" custLinFactNeighborX="-2418" custLinFactNeighborY="-100000">
        <dgm:presLayoutVars>
          <dgm:chMax val="1"/>
          <dgm:chPref val="1"/>
        </dgm:presLayoutVars>
      </dgm:prSet>
      <dgm:spPr/>
    </dgm:pt>
  </dgm:ptLst>
  <dgm:cxnLst>
    <dgm:cxn modelId="{18EF1719-5AF9-4F2F-88AA-CDD9185EC417}" type="presOf" srcId="{5B985D59-FC91-452E-A138-076FDC289ECD}" destId="{13CC1F9C-5DAA-4739-A572-00195525E01C}" srcOrd="0" destOrd="0" presId="urn:microsoft.com/office/officeart/2018/2/layout/IconLabelList"/>
    <dgm:cxn modelId="{B051AE1B-9C6F-4C75-879F-1D3950679C73}" srcId="{8A7660BD-2713-43EA-8FDC-F4D0BCC98C1A}" destId="{301583CF-F59F-48CB-83B2-3EC3FB9BDD46}" srcOrd="3" destOrd="0" parTransId="{62377EC5-C5DE-4868-BCE8-8B27102943EF}" sibTransId="{FF4B260A-FE1E-4C04-8D94-747C4D7D5173}"/>
    <dgm:cxn modelId="{7318352B-5A1A-4A1C-8DA8-A726A743DEE5}" srcId="{8A7660BD-2713-43EA-8FDC-F4D0BCC98C1A}" destId="{6D027CD9-B7F6-4E83-B52A-605A6E39FA45}" srcOrd="2" destOrd="0" parTransId="{B4F69924-4D1C-4A1B-A193-314FBE1605FE}" sibTransId="{8C1EF0D6-3D5C-4B62-B166-3304CB9DCF91}"/>
    <dgm:cxn modelId="{928AD833-0E40-4B69-BF8C-EB1C34E887BF}" type="presOf" srcId="{6D027CD9-B7F6-4E83-B52A-605A6E39FA45}" destId="{47BED281-BC4C-48C7-9538-619A84F1FA25}" srcOrd="0" destOrd="0" presId="urn:microsoft.com/office/officeart/2018/2/layout/IconLabelList"/>
    <dgm:cxn modelId="{5C45413E-4FDB-4A23-99EC-48EB18457A35}" srcId="{8A7660BD-2713-43EA-8FDC-F4D0BCC98C1A}" destId="{5B985D59-FC91-452E-A138-076FDC289ECD}" srcOrd="0" destOrd="0" parTransId="{128C8133-B020-40A7-A268-5F609196E6F5}" sibTransId="{788607F0-344A-4F2E-91A8-214B5FF094DB}"/>
    <dgm:cxn modelId="{A0C2E55B-008B-44C2-86CE-A7CC0F59A49D}" type="presOf" srcId="{A7D43CEE-C635-4971-AE38-0A8C691DFA00}" destId="{D6D0BF3B-1296-4EAE-B9C0-F913FE95BF9E}" srcOrd="0" destOrd="0" presId="urn:microsoft.com/office/officeart/2018/2/layout/IconLabelList"/>
    <dgm:cxn modelId="{97F7A65F-876E-446C-A9F4-ABA1487F3E5C}" srcId="{8A7660BD-2713-43EA-8FDC-F4D0BCC98C1A}" destId="{A7D43CEE-C635-4971-AE38-0A8C691DFA00}" srcOrd="1" destOrd="0" parTransId="{5A4341D4-6922-4917-9032-23D9EDA6CF9F}" sibTransId="{55F60D67-9CDC-4BEF-B698-E67ED1BA388A}"/>
    <dgm:cxn modelId="{1576BDAB-6111-4F36-BFC9-02F8FE50FFD1}" type="presOf" srcId="{301583CF-F59F-48CB-83B2-3EC3FB9BDD46}" destId="{6B153F7D-52FE-4D10-8383-FD00EF331A0D}" srcOrd="0" destOrd="0" presId="urn:microsoft.com/office/officeart/2018/2/layout/IconLabelList"/>
    <dgm:cxn modelId="{13BE26CD-491D-4CB8-9D95-ED05871C2B83}" type="presOf" srcId="{8A7660BD-2713-43EA-8FDC-F4D0BCC98C1A}" destId="{577C7691-F0E6-4F69-A4A0-347E1F5728CD}" srcOrd="0" destOrd="0" presId="urn:microsoft.com/office/officeart/2018/2/layout/IconLabelList"/>
    <dgm:cxn modelId="{7FA665CD-00A3-4F43-894B-AE178CA88D57}" type="presParOf" srcId="{577C7691-F0E6-4F69-A4A0-347E1F5728CD}" destId="{6FEDC791-06D3-44DA-BA61-140E6C7B000E}" srcOrd="0" destOrd="0" presId="urn:microsoft.com/office/officeart/2018/2/layout/IconLabelList"/>
    <dgm:cxn modelId="{D77EF0DF-9A67-4E52-A953-0AF72CBBEB09}" type="presParOf" srcId="{6FEDC791-06D3-44DA-BA61-140E6C7B000E}" destId="{DDE81B8E-376C-4D99-A1FC-33E767598C6F}" srcOrd="0" destOrd="0" presId="urn:microsoft.com/office/officeart/2018/2/layout/IconLabelList"/>
    <dgm:cxn modelId="{5B749CE4-62E7-4587-80B2-3B1DAEFBF87F}" type="presParOf" srcId="{6FEDC791-06D3-44DA-BA61-140E6C7B000E}" destId="{5E3ED76D-9258-41E4-91D8-072E1ADBF706}" srcOrd="1" destOrd="0" presId="urn:microsoft.com/office/officeart/2018/2/layout/IconLabelList"/>
    <dgm:cxn modelId="{9C0A3F02-B12C-4CCC-8E6A-8FD3CBE68F0B}" type="presParOf" srcId="{6FEDC791-06D3-44DA-BA61-140E6C7B000E}" destId="{13CC1F9C-5DAA-4739-A572-00195525E01C}" srcOrd="2" destOrd="0" presId="urn:microsoft.com/office/officeart/2018/2/layout/IconLabelList"/>
    <dgm:cxn modelId="{346A0909-0862-4571-935A-6B89CEE15838}" type="presParOf" srcId="{577C7691-F0E6-4F69-A4A0-347E1F5728CD}" destId="{EA432171-EC39-41FA-8034-564BAADF00B6}" srcOrd="1" destOrd="0" presId="urn:microsoft.com/office/officeart/2018/2/layout/IconLabelList"/>
    <dgm:cxn modelId="{0771555D-DE85-40D4-AEA2-01D4CCD6E0D9}" type="presParOf" srcId="{577C7691-F0E6-4F69-A4A0-347E1F5728CD}" destId="{7D215326-57AE-431B-B193-88F52206F96A}" srcOrd="2" destOrd="0" presId="urn:microsoft.com/office/officeart/2018/2/layout/IconLabelList"/>
    <dgm:cxn modelId="{D24FCC9A-C77C-42F3-9FAB-13E378A81C9C}" type="presParOf" srcId="{7D215326-57AE-431B-B193-88F52206F96A}" destId="{50B17146-D561-402D-A2B8-FE17BF35EDB1}" srcOrd="0" destOrd="0" presId="urn:microsoft.com/office/officeart/2018/2/layout/IconLabelList"/>
    <dgm:cxn modelId="{22744ED3-14C5-4ECD-8BCF-4BC95C29A7E2}" type="presParOf" srcId="{7D215326-57AE-431B-B193-88F52206F96A}" destId="{A3767994-38E3-4D84-A5C8-ABB67461D26E}" srcOrd="1" destOrd="0" presId="urn:microsoft.com/office/officeart/2018/2/layout/IconLabelList"/>
    <dgm:cxn modelId="{2DCF40F5-BBE2-4E2C-BA15-BBD3D2F3B7D7}" type="presParOf" srcId="{7D215326-57AE-431B-B193-88F52206F96A}" destId="{D6D0BF3B-1296-4EAE-B9C0-F913FE95BF9E}" srcOrd="2" destOrd="0" presId="urn:microsoft.com/office/officeart/2018/2/layout/IconLabelList"/>
    <dgm:cxn modelId="{BFFA4C08-F818-4507-A246-35EC09311B7A}" type="presParOf" srcId="{577C7691-F0E6-4F69-A4A0-347E1F5728CD}" destId="{BB84AD96-E39F-4AC5-91E3-44275B0A890A}" srcOrd="3" destOrd="0" presId="urn:microsoft.com/office/officeart/2018/2/layout/IconLabelList"/>
    <dgm:cxn modelId="{10D449E9-A2BF-47BB-A211-2C5940AC2439}" type="presParOf" srcId="{577C7691-F0E6-4F69-A4A0-347E1F5728CD}" destId="{62D4D61B-CFC7-4B74-99AB-CD05AD19D559}" srcOrd="4" destOrd="0" presId="urn:microsoft.com/office/officeart/2018/2/layout/IconLabelList"/>
    <dgm:cxn modelId="{96BDACAA-C040-4233-BA78-F7CBF275F5A4}" type="presParOf" srcId="{62D4D61B-CFC7-4B74-99AB-CD05AD19D559}" destId="{A0D25297-3B43-47F4-916F-935A5F2ABDF8}" srcOrd="0" destOrd="0" presId="urn:microsoft.com/office/officeart/2018/2/layout/IconLabelList"/>
    <dgm:cxn modelId="{A2CBEB55-C5E5-4A74-9555-44F80452BB80}" type="presParOf" srcId="{62D4D61B-CFC7-4B74-99AB-CD05AD19D559}" destId="{F6446B6D-F674-4F8A-9CF0-DA1738519578}" srcOrd="1" destOrd="0" presId="urn:microsoft.com/office/officeart/2018/2/layout/IconLabelList"/>
    <dgm:cxn modelId="{93DEE33F-197E-424E-B939-3B3A297F14A0}" type="presParOf" srcId="{62D4D61B-CFC7-4B74-99AB-CD05AD19D559}" destId="{47BED281-BC4C-48C7-9538-619A84F1FA25}" srcOrd="2" destOrd="0" presId="urn:microsoft.com/office/officeart/2018/2/layout/IconLabelList"/>
    <dgm:cxn modelId="{639DA263-B082-4CF9-B312-7ED50A4B4544}" type="presParOf" srcId="{577C7691-F0E6-4F69-A4A0-347E1F5728CD}" destId="{56207CF5-A72A-4627-BD29-022F7532B22F}" srcOrd="5" destOrd="0" presId="urn:microsoft.com/office/officeart/2018/2/layout/IconLabelList"/>
    <dgm:cxn modelId="{EE50F21D-76DC-48FC-B4DB-9950C5D6B6F8}" type="presParOf" srcId="{577C7691-F0E6-4F69-A4A0-347E1F5728CD}" destId="{D3EE6E35-A228-420B-B5C1-C751226F5C1D}" srcOrd="6" destOrd="0" presId="urn:microsoft.com/office/officeart/2018/2/layout/IconLabelList"/>
    <dgm:cxn modelId="{52D713DF-A92F-490E-B051-D96A699F0A39}" type="presParOf" srcId="{D3EE6E35-A228-420B-B5C1-C751226F5C1D}" destId="{B6D143AA-49D4-4297-B0A6-C3D298FCD81D}" srcOrd="0" destOrd="0" presId="urn:microsoft.com/office/officeart/2018/2/layout/IconLabelList"/>
    <dgm:cxn modelId="{8172957B-A853-48CB-AA28-60127F901403}" type="presParOf" srcId="{D3EE6E35-A228-420B-B5C1-C751226F5C1D}" destId="{56425EA8-537D-4298-8EB3-DBACDB8EBCA8}" srcOrd="1" destOrd="0" presId="urn:microsoft.com/office/officeart/2018/2/layout/IconLabelList"/>
    <dgm:cxn modelId="{B7C37616-9C89-4588-B47C-EE99DA085D47}" type="presParOf" srcId="{D3EE6E35-A228-420B-B5C1-C751226F5C1D}" destId="{6B153F7D-52FE-4D10-8383-FD00EF331A0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0BE35D-CA24-41EA-881E-2D700FD49AA7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8D66474-6649-45E7-B6CA-C023BD9C3CE8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100" dirty="0">
              <a:solidFill>
                <a:schemeClr val="tx1"/>
              </a:solidFill>
            </a:rPr>
            <a:t>The DCRP provides eligible members with a tax-sheltered, defined contribution retirement benefit, along with life insurance and long-term disability coverage</a:t>
          </a:r>
        </a:p>
      </dgm:t>
    </dgm:pt>
    <dgm:pt modelId="{D2E97598-5D55-405F-B2FD-8A48E2726054}" type="parTrans" cxnId="{AB744FF1-D1AA-4F7B-B9B1-27B150DFB8C3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4BDED460-A598-4704-B12B-2CDD57E3926F}" type="sibTrans" cxnId="{AB744FF1-D1AA-4F7B-B9B1-27B150DFB8C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FDCF65A-2832-4120-94EC-1B8A333CEA3C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100">
              <a:solidFill>
                <a:schemeClr val="tx1"/>
              </a:solidFill>
            </a:rPr>
            <a:t>Membership is required</a:t>
          </a:r>
        </a:p>
      </dgm:t>
    </dgm:pt>
    <dgm:pt modelId="{44EFDF3F-BA8A-42E8-A701-C737325F9C42}" type="parTrans" cxnId="{323797F6-300C-4F24-B43C-5C47141A912E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D676B265-51FB-4F9F-8A37-AF35BB39D1A1}" type="sibTrans" cxnId="{323797F6-300C-4F24-B43C-5C47141A912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5F81A9C-89BE-41C8-B28E-5D20FE459322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100">
              <a:solidFill>
                <a:schemeClr val="tx1"/>
              </a:solidFill>
            </a:rPr>
            <a:t> Includes Appointed or Elected Officials</a:t>
          </a:r>
        </a:p>
      </dgm:t>
    </dgm:pt>
    <dgm:pt modelId="{91DF2CEC-7C7D-4EE0-BE5E-AD463CDC6BD3}" type="parTrans" cxnId="{23CC5804-63CC-4DCF-B1E5-28946BD8EA62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B1C6CE9C-251E-43B9-83ED-B08638A523E0}" type="sibTrans" cxnId="{23CC5804-63CC-4DCF-B1E5-28946BD8EA6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3746EC6-6C6A-48D7-AC32-29366A1EC534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100">
              <a:solidFill>
                <a:schemeClr val="tx1"/>
              </a:solidFill>
            </a:rPr>
            <a:t>Employees that earn over $176,100 (surplus goes into DCRP, this can be waived)</a:t>
          </a:r>
        </a:p>
      </dgm:t>
    </dgm:pt>
    <dgm:pt modelId="{4102D280-CFE8-48EF-9E0D-120267533F8A}" type="parTrans" cxnId="{210960C1-9728-433A-88FE-2AF43D00ABE2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6D34FF81-A48E-4A4F-BA98-FBEB21765FE2}" type="sibTrans" cxnId="{210960C1-9728-433A-88FE-2AF43D00ABE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D08C4BF-1BAD-4FCC-B8B5-D9E56735BC51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100">
              <a:solidFill>
                <a:schemeClr val="tx1"/>
              </a:solidFill>
            </a:rPr>
            <a:t>Employees that work less than 32 hours and earn at least 5K/year</a:t>
          </a:r>
        </a:p>
      </dgm:t>
    </dgm:pt>
    <dgm:pt modelId="{B130A7FA-61AB-4012-8912-EE176679EFBC}" type="parTrans" cxnId="{61FE7601-71BE-433C-AEAB-30F346D3123B}">
      <dgm:prSet/>
      <dgm:spPr/>
      <dgm:t>
        <a:bodyPr/>
        <a:lstStyle/>
        <a:p>
          <a:endParaRPr lang="en-US" sz="2800">
            <a:solidFill>
              <a:schemeClr val="tx1"/>
            </a:solidFill>
          </a:endParaRPr>
        </a:p>
      </dgm:t>
    </dgm:pt>
    <dgm:pt modelId="{B44DDCFF-50F4-4FE6-8C00-EF2408FE5CC9}" type="sibTrans" cxnId="{61FE7601-71BE-433C-AEAB-30F346D3123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A93B64A-171F-4D23-AF04-17EE95E8E985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2100">
              <a:solidFill>
                <a:schemeClr val="tx1"/>
              </a:solidFill>
            </a:rPr>
            <a:t>5.5% of annual salary taken from paycheck deductions</a:t>
          </a:r>
        </a:p>
      </dgm:t>
    </dgm:pt>
    <dgm:pt modelId="{98B1E0B7-7916-47E1-8AE0-76516ABE9E6F}" type="parTrans" cxnId="{3BE9F676-0771-4713-B5A0-5909CDF856D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509B5E8-C1EF-4F6F-9A75-C6A41E866FEF}" type="sibTrans" cxnId="{3BE9F676-0771-4713-B5A0-5909CDF856D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CD83568-A503-4EFE-AB43-586D08204981}" type="pres">
      <dgm:prSet presAssocID="{640BE35D-CA24-41EA-881E-2D700FD49AA7}" presName="linear" presStyleCnt="0">
        <dgm:presLayoutVars>
          <dgm:animLvl val="lvl"/>
          <dgm:resizeHandles val="exact"/>
        </dgm:presLayoutVars>
      </dgm:prSet>
      <dgm:spPr/>
    </dgm:pt>
    <dgm:pt modelId="{A33A3A69-923E-4294-9F5D-0DB83580E829}" type="pres">
      <dgm:prSet presAssocID="{D8D66474-6649-45E7-B6CA-C023BD9C3CE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FF53E3D-B396-4978-AB2F-D3D4638164F2}" type="pres">
      <dgm:prSet presAssocID="{4BDED460-A598-4704-B12B-2CDD57E3926F}" presName="spacer" presStyleCnt="0"/>
      <dgm:spPr/>
    </dgm:pt>
    <dgm:pt modelId="{30A9E018-A8F8-4721-A024-BF94671BDA20}" type="pres">
      <dgm:prSet presAssocID="{8FDCF65A-2832-4120-94EC-1B8A333CEA3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595522F-B415-46C7-AED3-DE4585E4BDBC}" type="pres">
      <dgm:prSet presAssocID="{D676B265-51FB-4F9F-8A37-AF35BB39D1A1}" presName="spacer" presStyleCnt="0"/>
      <dgm:spPr/>
    </dgm:pt>
    <dgm:pt modelId="{844BDCBE-2149-40A3-B411-BEE0D3279366}" type="pres">
      <dgm:prSet presAssocID="{35F81A9C-89BE-41C8-B28E-5D20FE45932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7FBF59B-E844-44E4-A81A-D5E3CE0263BF}" type="pres">
      <dgm:prSet presAssocID="{B1C6CE9C-251E-43B9-83ED-B08638A523E0}" presName="spacer" presStyleCnt="0"/>
      <dgm:spPr/>
    </dgm:pt>
    <dgm:pt modelId="{4847EFBC-42BE-449D-9500-4F040413DC8F}" type="pres">
      <dgm:prSet presAssocID="{63746EC6-6C6A-48D7-AC32-29366A1EC53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EA00922-8F68-439B-8946-2C1030A86128}" type="pres">
      <dgm:prSet presAssocID="{6D34FF81-A48E-4A4F-BA98-FBEB21765FE2}" presName="spacer" presStyleCnt="0"/>
      <dgm:spPr/>
    </dgm:pt>
    <dgm:pt modelId="{88B224F6-9BD5-4167-B4D9-F87F59E8CABC}" type="pres">
      <dgm:prSet presAssocID="{8D08C4BF-1BAD-4FCC-B8B5-D9E56735BC5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A42FBEE-11B4-414A-952D-7B6D4F8FF610}" type="pres">
      <dgm:prSet presAssocID="{B44DDCFF-50F4-4FE6-8C00-EF2408FE5CC9}" presName="spacer" presStyleCnt="0"/>
      <dgm:spPr/>
    </dgm:pt>
    <dgm:pt modelId="{50D03175-3847-4378-87C2-F5869FA77B5E}" type="pres">
      <dgm:prSet presAssocID="{AA93B64A-171F-4D23-AF04-17EE95E8E98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1FE7601-71BE-433C-AEAB-30F346D3123B}" srcId="{640BE35D-CA24-41EA-881E-2D700FD49AA7}" destId="{8D08C4BF-1BAD-4FCC-B8B5-D9E56735BC51}" srcOrd="4" destOrd="0" parTransId="{B130A7FA-61AB-4012-8912-EE176679EFBC}" sibTransId="{B44DDCFF-50F4-4FE6-8C00-EF2408FE5CC9}"/>
    <dgm:cxn modelId="{23CC5804-63CC-4DCF-B1E5-28946BD8EA62}" srcId="{640BE35D-CA24-41EA-881E-2D700FD49AA7}" destId="{35F81A9C-89BE-41C8-B28E-5D20FE459322}" srcOrd="2" destOrd="0" parTransId="{91DF2CEC-7C7D-4EE0-BE5E-AD463CDC6BD3}" sibTransId="{B1C6CE9C-251E-43B9-83ED-B08638A523E0}"/>
    <dgm:cxn modelId="{00AC8B05-2BE9-4948-A972-BCE2E909AB5A}" type="presOf" srcId="{640BE35D-CA24-41EA-881E-2D700FD49AA7}" destId="{0CD83568-A503-4EFE-AB43-586D08204981}" srcOrd="0" destOrd="0" presId="urn:microsoft.com/office/officeart/2005/8/layout/vList2"/>
    <dgm:cxn modelId="{8455AC06-0C0D-4089-8E4E-B023259C3689}" type="presOf" srcId="{63746EC6-6C6A-48D7-AC32-29366A1EC534}" destId="{4847EFBC-42BE-449D-9500-4F040413DC8F}" srcOrd="0" destOrd="0" presId="urn:microsoft.com/office/officeart/2005/8/layout/vList2"/>
    <dgm:cxn modelId="{B42EEF72-3507-4401-8BE9-431B3270AB90}" type="presOf" srcId="{AA93B64A-171F-4D23-AF04-17EE95E8E985}" destId="{50D03175-3847-4378-87C2-F5869FA77B5E}" srcOrd="0" destOrd="0" presId="urn:microsoft.com/office/officeart/2005/8/layout/vList2"/>
    <dgm:cxn modelId="{3BE9F676-0771-4713-B5A0-5909CDF856D3}" srcId="{640BE35D-CA24-41EA-881E-2D700FD49AA7}" destId="{AA93B64A-171F-4D23-AF04-17EE95E8E985}" srcOrd="5" destOrd="0" parTransId="{98B1E0B7-7916-47E1-8AE0-76516ABE9E6F}" sibTransId="{1509B5E8-C1EF-4F6F-9A75-C6A41E866FEF}"/>
    <dgm:cxn modelId="{6EDAC986-A1F2-4AA9-B17A-24D173D3F434}" type="presOf" srcId="{35F81A9C-89BE-41C8-B28E-5D20FE459322}" destId="{844BDCBE-2149-40A3-B411-BEE0D3279366}" srcOrd="0" destOrd="0" presId="urn:microsoft.com/office/officeart/2005/8/layout/vList2"/>
    <dgm:cxn modelId="{546C52A2-93B5-480E-B3B5-8410CBE462E5}" type="presOf" srcId="{D8D66474-6649-45E7-B6CA-C023BD9C3CE8}" destId="{A33A3A69-923E-4294-9F5D-0DB83580E829}" srcOrd="0" destOrd="0" presId="urn:microsoft.com/office/officeart/2005/8/layout/vList2"/>
    <dgm:cxn modelId="{210960C1-9728-433A-88FE-2AF43D00ABE2}" srcId="{640BE35D-CA24-41EA-881E-2D700FD49AA7}" destId="{63746EC6-6C6A-48D7-AC32-29366A1EC534}" srcOrd="3" destOrd="0" parTransId="{4102D280-CFE8-48EF-9E0D-120267533F8A}" sibTransId="{6D34FF81-A48E-4A4F-BA98-FBEB21765FE2}"/>
    <dgm:cxn modelId="{CBC41DC8-2E14-4724-BC70-630A9A5E0AB3}" type="presOf" srcId="{8D08C4BF-1BAD-4FCC-B8B5-D9E56735BC51}" destId="{88B224F6-9BD5-4167-B4D9-F87F59E8CABC}" srcOrd="0" destOrd="0" presId="urn:microsoft.com/office/officeart/2005/8/layout/vList2"/>
    <dgm:cxn modelId="{7B7168D5-90BA-4179-8883-C18E52BFC5B9}" type="presOf" srcId="{8FDCF65A-2832-4120-94EC-1B8A333CEA3C}" destId="{30A9E018-A8F8-4721-A024-BF94671BDA20}" srcOrd="0" destOrd="0" presId="urn:microsoft.com/office/officeart/2005/8/layout/vList2"/>
    <dgm:cxn modelId="{AB744FF1-D1AA-4F7B-B9B1-27B150DFB8C3}" srcId="{640BE35D-CA24-41EA-881E-2D700FD49AA7}" destId="{D8D66474-6649-45E7-B6CA-C023BD9C3CE8}" srcOrd="0" destOrd="0" parTransId="{D2E97598-5D55-405F-B2FD-8A48E2726054}" sibTransId="{4BDED460-A598-4704-B12B-2CDD57E3926F}"/>
    <dgm:cxn modelId="{323797F6-300C-4F24-B43C-5C47141A912E}" srcId="{640BE35D-CA24-41EA-881E-2D700FD49AA7}" destId="{8FDCF65A-2832-4120-94EC-1B8A333CEA3C}" srcOrd="1" destOrd="0" parTransId="{44EFDF3F-BA8A-42E8-A701-C737325F9C42}" sibTransId="{D676B265-51FB-4F9F-8A37-AF35BB39D1A1}"/>
    <dgm:cxn modelId="{26360AA9-8866-46E9-806E-68A4E4E215F2}" type="presParOf" srcId="{0CD83568-A503-4EFE-AB43-586D08204981}" destId="{A33A3A69-923E-4294-9F5D-0DB83580E829}" srcOrd="0" destOrd="0" presId="urn:microsoft.com/office/officeart/2005/8/layout/vList2"/>
    <dgm:cxn modelId="{3BF4B58D-0B3A-4367-8BAD-5C0B21BC5820}" type="presParOf" srcId="{0CD83568-A503-4EFE-AB43-586D08204981}" destId="{5FF53E3D-B396-4978-AB2F-D3D4638164F2}" srcOrd="1" destOrd="0" presId="urn:microsoft.com/office/officeart/2005/8/layout/vList2"/>
    <dgm:cxn modelId="{AD5B6537-88C0-4517-9A06-37EF19F826A2}" type="presParOf" srcId="{0CD83568-A503-4EFE-AB43-586D08204981}" destId="{30A9E018-A8F8-4721-A024-BF94671BDA20}" srcOrd="2" destOrd="0" presId="urn:microsoft.com/office/officeart/2005/8/layout/vList2"/>
    <dgm:cxn modelId="{4A671B0F-20C8-4770-B90B-C7B75A1DBE51}" type="presParOf" srcId="{0CD83568-A503-4EFE-AB43-586D08204981}" destId="{9595522F-B415-46C7-AED3-DE4585E4BDBC}" srcOrd="3" destOrd="0" presId="urn:microsoft.com/office/officeart/2005/8/layout/vList2"/>
    <dgm:cxn modelId="{6A23065D-918E-4068-8DFE-6959202FAE00}" type="presParOf" srcId="{0CD83568-A503-4EFE-AB43-586D08204981}" destId="{844BDCBE-2149-40A3-B411-BEE0D3279366}" srcOrd="4" destOrd="0" presId="urn:microsoft.com/office/officeart/2005/8/layout/vList2"/>
    <dgm:cxn modelId="{B311B92A-4417-4BE9-9714-29C61190582D}" type="presParOf" srcId="{0CD83568-A503-4EFE-AB43-586D08204981}" destId="{37FBF59B-E844-44E4-A81A-D5E3CE0263BF}" srcOrd="5" destOrd="0" presId="urn:microsoft.com/office/officeart/2005/8/layout/vList2"/>
    <dgm:cxn modelId="{669B5E28-9BA4-44B1-ACB7-252B160A0A2E}" type="presParOf" srcId="{0CD83568-A503-4EFE-AB43-586D08204981}" destId="{4847EFBC-42BE-449D-9500-4F040413DC8F}" srcOrd="6" destOrd="0" presId="urn:microsoft.com/office/officeart/2005/8/layout/vList2"/>
    <dgm:cxn modelId="{83406A35-0551-4E8D-A4B8-BD7C45E72B83}" type="presParOf" srcId="{0CD83568-A503-4EFE-AB43-586D08204981}" destId="{9EA00922-8F68-439B-8946-2C1030A86128}" srcOrd="7" destOrd="0" presId="urn:microsoft.com/office/officeart/2005/8/layout/vList2"/>
    <dgm:cxn modelId="{B170197F-5B7E-498E-9A83-6EB3F7A5D7C6}" type="presParOf" srcId="{0CD83568-A503-4EFE-AB43-586D08204981}" destId="{88B224F6-9BD5-4167-B4D9-F87F59E8CABC}" srcOrd="8" destOrd="0" presId="urn:microsoft.com/office/officeart/2005/8/layout/vList2"/>
    <dgm:cxn modelId="{12737F38-74A6-43E7-9167-BCD4FDAB3A6A}" type="presParOf" srcId="{0CD83568-A503-4EFE-AB43-586D08204981}" destId="{FA42FBEE-11B4-414A-952D-7B6D4F8FF610}" srcOrd="9" destOrd="0" presId="urn:microsoft.com/office/officeart/2005/8/layout/vList2"/>
    <dgm:cxn modelId="{709E7DD6-2C0D-45ED-9BB5-ED4EE57A4394}" type="presParOf" srcId="{0CD83568-A503-4EFE-AB43-586D08204981}" destId="{50D03175-3847-4378-87C2-F5869FA77B5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CE1DD-556B-4FC2-9C82-E5A9432934AD}">
      <dsp:nvSpPr>
        <dsp:cNvPr id="0" name=""/>
        <dsp:cNvSpPr/>
      </dsp:nvSpPr>
      <dsp:spPr>
        <a:xfrm>
          <a:off x="663985" y="1362872"/>
          <a:ext cx="1389277" cy="134877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94D055-F99D-407A-A504-8DD06EE7445E}">
      <dsp:nvSpPr>
        <dsp:cNvPr id="0" name=""/>
        <dsp:cNvSpPr/>
      </dsp:nvSpPr>
      <dsp:spPr>
        <a:xfrm>
          <a:off x="865321" y="1639709"/>
          <a:ext cx="986605" cy="79509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12000" b="-12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C03427-E96A-4E53-87B0-CAAD3106D8BF}">
      <dsp:nvSpPr>
        <dsp:cNvPr id="0" name=""/>
        <dsp:cNvSpPr/>
      </dsp:nvSpPr>
      <dsp:spPr>
        <a:xfrm>
          <a:off x="458624" y="2928258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Holistic in nature</a:t>
          </a:r>
        </a:p>
      </dsp:txBody>
      <dsp:txXfrm>
        <a:off x="458624" y="2928258"/>
        <a:ext cx="1800000" cy="720000"/>
      </dsp:txXfrm>
    </dsp:sp>
    <dsp:sp modelId="{DCF2A20D-BE88-44E7-A7C0-2F55A07F4632}">
      <dsp:nvSpPr>
        <dsp:cNvPr id="0" name=""/>
        <dsp:cNvSpPr/>
      </dsp:nvSpPr>
      <dsp:spPr>
        <a:xfrm>
          <a:off x="2779957" y="1385941"/>
          <a:ext cx="1387333" cy="1256496"/>
        </a:xfrm>
        <a:prstGeom prst="ellipse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43BA4-5F2A-443D-8622-A5705B3550FB}">
      <dsp:nvSpPr>
        <dsp:cNvPr id="0" name=""/>
        <dsp:cNvSpPr/>
      </dsp:nvSpPr>
      <dsp:spPr>
        <a:xfrm>
          <a:off x="3107128" y="1602201"/>
          <a:ext cx="732992" cy="823976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C82029-8E55-47B7-9A9F-D72BD6A9D01E}">
      <dsp:nvSpPr>
        <dsp:cNvPr id="0" name=""/>
        <dsp:cNvSpPr/>
      </dsp:nvSpPr>
      <dsp:spPr>
        <a:xfrm>
          <a:off x="2573624" y="290518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Rewards employees who choose to take control of their health &amp; wellbeing</a:t>
          </a:r>
        </a:p>
      </dsp:txBody>
      <dsp:txXfrm>
        <a:off x="2573624" y="2905189"/>
        <a:ext cx="1800000" cy="720000"/>
      </dsp:txXfrm>
    </dsp:sp>
    <dsp:sp modelId="{4376C819-111F-4DA8-B8D7-41EA445CF1A5}">
      <dsp:nvSpPr>
        <dsp:cNvPr id="0" name=""/>
        <dsp:cNvSpPr/>
      </dsp:nvSpPr>
      <dsp:spPr>
        <a:xfrm>
          <a:off x="4929489" y="1369163"/>
          <a:ext cx="1318269" cy="1323606"/>
        </a:xfrm>
        <a:prstGeom prst="ellipse">
          <a:avLst/>
        </a:prstGeom>
        <a:solidFill>
          <a:schemeClr val="tx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5C661-FA60-494A-AE18-DD66E2E6DB22}">
      <dsp:nvSpPr>
        <dsp:cNvPr id="0" name=""/>
        <dsp:cNvSpPr/>
      </dsp:nvSpPr>
      <dsp:spPr>
        <a:xfrm>
          <a:off x="5206324" y="1568644"/>
          <a:ext cx="764599" cy="924644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2DD34-1B08-4C4B-8B48-AF8C55F6A659}">
      <dsp:nvSpPr>
        <dsp:cNvPr id="0" name=""/>
        <dsp:cNvSpPr/>
      </dsp:nvSpPr>
      <dsp:spPr>
        <a:xfrm>
          <a:off x="4688624" y="2921967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Earn wellness points for participation and/or completion of programs</a:t>
          </a:r>
        </a:p>
      </dsp:txBody>
      <dsp:txXfrm>
        <a:off x="4688624" y="2921967"/>
        <a:ext cx="1800000" cy="720000"/>
      </dsp:txXfrm>
    </dsp:sp>
    <dsp:sp modelId="{B97E348A-0A40-403C-B522-3A6136DDC593}">
      <dsp:nvSpPr>
        <dsp:cNvPr id="0" name=""/>
        <dsp:cNvSpPr/>
      </dsp:nvSpPr>
      <dsp:spPr>
        <a:xfrm>
          <a:off x="7020295" y="1371261"/>
          <a:ext cx="1366658" cy="1315217"/>
        </a:xfrm>
        <a:prstGeom prst="ellipse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3F5D89-CE8A-46BE-B66C-A162E295E1EB}">
      <dsp:nvSpPr>
        <dsp:cNvPr id="0" name=""/>
        <dsp:cNvSpPr/>
      </dsp:nvSpPr>
      <dsp:spPr>
        <a:xfrm>
          <a:off x="7255187" y="1679799"/>
          <a:ext cx="896874" cy="698140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FE488-B71F-44EA-B3CC-651F913D7989}">
      <dsp:nvSpPr>
        <dsp:cNvPr id="0" name=""/>
        <dsp:cNvSpPr/>
      </dsp:nvSpPr>
      <dsp:spPr>
        <a:xfrm>
          <a:off x="6803624" y="2919869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1 wellness point = 1 chance in drawing</a:t>
          </a:r>
        </a:p>
      </dsp:txBody>
      <dsp:txXfrm>
        <a:off x="6803624" y="2919869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BDC8F-14D7-4B91-9142-6EEF61281CAA}">
      <dsp:nvSpPr>
        <dsp:cNvPr id="0" name=""/>
        <dsp:cNvSpPr/>
      </dsp:nvSpPr>
      <dsp:spPr>
        <a:xfrm>
          <a:off x="5331" y="534213"/>
          <a:ext cx="5048507" cy="2019402"/>
        </a:xfrm>
        <a:prstGeom prst="rect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You can cover the following individuals on your County of Monmouth health, prescription, dental, and vision plans:</a:t>
          </a:r>
        </a:p>
      </dsp:txBody>
      <dsp:txXfrm>
        <a:off x="5331" y="534213"/>
        <a:ext cx="5048507" cy="2019402"/>
      </dsp:txXfrm>
    </dsp:sp>
    <dsp:sp modelId="{BA41FF67-1129-45BE-8EBA-EAC4257F2CCE}">
      <dsp:nvSpPr>
        <dsp:cNvPr id="0" name=""/>
        <dsp:cNvSpPr/>
      </dsp:nvSpPr>
      <dsp:spPr>
        <a:xfrm>
          <a:off x="5382" y="2574125"/>
          <a:ext cx="5048507" cy="2083454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Spouse or Civil Union Partner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Child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Stepchild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Adopted child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Legal Guardianship</a:t>
          </a:r>
        </a:p>
      </dsp:txBody>
      <dsp:txXfrm>
        <a:off x="5382" y="2574125"/>
        <a:ext cx="5048507" cy="2083454"/>
      </dsp:txXfrm>
    </dsp:sp>
    <dsp:sp modelId="{7E5B262F-7B28-46E7-BD64-C174EAEA1AD9}">
      <dsp:nvSpPr>
        <dsp:cNvPr id="0" name=""/>
        <dsp:cNvSpPr/>
      </dsp:nvSpPr>
      <dsp:spPr>
        <a:xfrm>
          <a:off x="5722059" y="510612"/>
          <a:ext cx="5198245" cy="2019402"/>
        </a:xfrm>
        <a:prstGeom prst="rect">
          <a:avLst/>
        </a:prstGeom>
        <a:solidFill>
          <a:schemeClr val="bg2">
            <a:lumMod val="25000"/>
          </a:schemeClr>
        </a:solidFill>
        <a:ln w="19050" cap="rnd" cmpd="sng" algn="ctr">
          <a:solidFill>
            <a:schemeClr val="accent5">
              <a:hueOff val="-2615887"/>
              <a:satOff val="15563"/>
              <a:lumOff val="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Evidence of relationship and identity are required. If proof of relationship/identity are not received by start date of benefits, they will be terminated until such time as proof is provided.</a:t>
          </a:r>
        </a:p>
      </dsp:txBody>
      <dsp:txXfrm>
        <a:off x="5722059" y="510612"/>
        <a:ext cx="5198245" cy="2019402"/>
      </dsp:txXfrm>
    </dsp:sp>
    <dsp:sp modelId="{E5BF1CA5-3622-4A10-AAC0-1AF002EB97D1}">
      <dsp:nvSpPr>
        <dsp:cNvPr id="0" name=""/>
        <dsp:cNvSpPr/>
      </dsp:nvSpPr>
      <dsp:spPr>
        <a:xfrm>
          <a:off x="5724987" y="2550436"/>
          <a:ext cx="5171084" cy="2040619"/>
        </a:xfrm>
        <a:prstGeom prst="rect">
          <a:avLst/>
        </a:prstGeom>
        <a:solidFill>
          <a:schemeClr val="accent5">
            <a:tint val="40000"/>
            <a:alpha val="90000"/>
            <a:hueOff val="-1915263"/>
            <a:satOff val="20210"/>
            <a:lumOff val="1998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-1915263"/>
              <a:satOff val="20210"/>
              <a:lumOff val="19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5D1B9-DE63-4A8F-9B65-FD1EE1C364DA}">
      <dsp:nvSpPr>
        <dsp:cNvPr id="0" name=""/>
        <dsp:cNvSpPr/>
      </dsp:nvSpPr>
      <dsp:spPr>
        <a:xfrm>
          <a:off x="953556" y="29002"/>
          <a:ext cx="4356182" cy="261370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If enrolling in Dental CHOICE, please contact BCBS with information of preferred dentist once coverage is approved/active. Otherwise, you will remain with the assigned practice given by BCBS. </a:t>
          </a:r>
        </a:p>
      </dsp:txBody>
      <dsp:txXfrm>
        <a:off x="953556" y="29002"/>
        <a:ext cx="4356182" cy="2613709"/>
      </dsp:txXfrm>
    </dsp:sp>
    <dsp:sp modelId="{F78994D5-3C88-4D54-A28A-3E85680CB17D}">
      <dsp:nvSpPr>
        <dsp:cNvPr id="0" name=""/>
        <dsp:cNvSpPr/>
      </dsp:nvSpPr>
      <dsp:spPr>
        <a:xfrm>
          <a:off x="5745357" y="1558"/>
          <a:ext cx="4356182" cy="261370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If enrolling in the DSO Plan, please include name of office location on the enrollment form in Section D of the enrollment form</a:t>
          </a:r>
        </a:p>
      </dsp:txBody>
      <dsp:txXfrm>
        <a:off x="5745357" y="1558"/>
        <a:ext cx="4356182" cy="2613709"/>
      </dsp:txXfrm>
    </dsp:sp>
    <dsp:sp modelId="{6A6ECBC9-1E41-4BDB-9148-C44A7E47EEA8}">
      <dsp:nvSpPr>
        <dsp:cNvPr id="0" name=""/>
        <dsp:cNvSpPr/>
      </dsp:nvSpPr>
      <dsp:spPr>
        <a:xfrm>
          <a:off x="948502" y="3034158"/>
          <a:ext cx="4356182" cy="261370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Payroll deductions begin one month prior to coverage effective date</a:t>
          </a:r>
        </a:p>
      </dsp:txBody>
      <dsp:txXfrm>
        <a:off x="948502" y="3034158"/>
        <a:ext cx="4356182" cy="2613709"/>
      </dsp:txXfrm>
    </dsp:sp>
    <dsp:sp modelId="{22B82B31-F5DF-4A30-8241-6BCC3181BE0B}">
      <dsp:nvSpPr>
        <dsp:cNvPr id="0" name=""/>
        <dsp:cNvSpPr/>
      </dsp:nvSpPr>
      <dsp:spPr>
        <a:xfrm>
          <a:off x="5736209" y="3041764"/>
          <a:ext cx="4356182" cy="2613709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</a:rPr>
            <a:t>If you belong to a Union, wait until you meet with your Union representative to see if an additional dental offering is available before making any dental elections</a:t>
          </a:r>
        </a:p>
      </dsp:txBody>
      <dsp:txXfrm>
        <a:off x="5736209" y="3041764"/>
        <a:ext cx="4356182" cy="26137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61AC6-B67E-4CF9-A3FF-84431945D675}">
      <dsp:nvSpPr>
        <dsp:cNvPr id="0" name=""/>
        <dsp:cNvSpPr/>
      </dsp:nvSpPr>
      <dsp:spPr>
        <a:xfrm>
          <a:off x="0" y="20736"/>
          <a:ext cx="7722870" cy="111969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solidFill>
                <a:schemeClr val="tx1"/>
              </a:solidFill>
            </a:rPr>
            <a:t>Enrollment requires a minimum of 32 hours per week for Local Government Employees</a:t>
          </a:r>
        </a:p>
      </dsp:txBody>
      <dsp:txXfrm>
        <a:off x="54659" y="75395"/>
        <a:ext cx="7613552" cy="1010372"/>
      </dsp:txXfrm>
    </dsp:sp>
    <dsp:sp modelId="{EA3A126D-4BEC-4662-8624-B83392D487E2}">
      <dsp:nvSpPr>
        <dsp:cNvPr id="0" name=""/>
        <dsp:cNvSpPr/>
      </dsp:nvSpPr>
      <dsp:spPr>
        <a:xfrm>
          <a:off x="0" y="1199066"/>
          <a:ext cx="7722870" cy="111969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solidFill>
                <a:schemeClr val="tx1"/>
              </a:solidFill>
            </a:rPr>
            <a:t>Must earn at least $8,300/year</a:t>
          </a:r>
        </a:p>
      </dsp:txBody>
      <dsp:txXfrm>
        <a:off x="54659" y="1253725"/>
        <a:ext cx="7613552" cy="1010372"/>
      </dsp:txXfrm>
    </dsp:sp>
    <dsp:sp modelId="{FDC0995F-3EC6-485F-9CC4-3D11D297E566}">
      <dsp:nvSpPr>
        <dsp:cNvPr id="0" name=""/>
        <dsp:cNvSpPr/>
      </dsp:nvSpPr>
      <dsp:spPr>
        <a:xfrm>
          <a:off x="0" y="2402276"/>
          <a:ext cx="7722870" cy="111969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solidFill>
                <a:schemeClr val="tx1"/>
              </a:solidFill>
            </a:rPr>
            <a:t>Employee contribution </a:t>
          </a:r>
        </a:p>
      </dsp:txBody>
      <dsp:txXfrm>
        <a:off x="54659" y="2456935"/>
        <a:ext cx="7613552" cy="1010372"/>
      </dsp:txXfrm>
    </dsp:sp>
    <dsp:sp modelId="{F11BD9D4-B5AF-4DE6-9ED7-1144AFB8CB9E}">
      <dsp:nvSpPr>
        <dsp:cNvPr id="0" name=""/>
        <dsp:cNvSpPr/>
      </dsp:nvSpPr>
      <dsp:spPr>
        <a:xfrm>
          <a:off x="0" y="3605486"/>
          <a:ext cx="7722870" cy="111969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solidFill>
                <a:schemeClr val="tx1"/>
              </a:solidFill>
            </a:rPr>
            <a:t>7.5% of annual salary over 24 pay periods </a:t>
          </a:r>
        </a:p>
      </dsp:txBody>
      <dsp:txXfrm>
        <a:off x="54659" y="3660145"/>
        <a:ext cx="7613552" cy="1010372"/>
      </dsp:txXfrm>
    </dsp:sp>
    <dsp:sp modelId="{D4C43A85-7ED0-4D58-B0D5-D38E7C81B0A8}">
      <dsp:nvSpPr>
        <dsp:cNvPr id="0" name=""/>
        <dsp:cNvSpPr/>
      </dsp:nvSpPr>
      <dsp:spPr>
        <a:xfrm>
          <a:off x="0" y="4808696"/>
          <a:ext cx="7722870" cy="111969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solidFill>
                <a:schemeClr val="tx1"/>
              </a:solidFill>
            </a:rPr>
            <a:t>Contributions are tax deferred</a:t>
          </a:r>
        </a:p>
      </dsp:txBody>
      <dsp:txXfrm>
        <a:off x="54659" y="4863355"/>
        <a:ext cx="7613552" cy="1010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D9E66-5305-4555-9E96-822B3AB06594}">
      <dsp:nvSpPr>
        <dsp:cNvPr id="0" name=""/>
        <dsp:cNvSpPr/>
      </dsp:nvSpPr>
      <dsp:spPr>
        <a:xfrm>
          <a:off x="0" y="20351"/>
          <a:ext cx="7836408" cy="142857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>
              <a:solidFill>
                <a:schemeClr val="tx1"/>
              </a:solidFill>
            </a:rPr>
            <a:t>County Correction &amp; Sheriff’s Officers </a:t>
          </a:r>
        </a:p>
      </dsp:txBody>
      <dsp:txXfrm>
        <a:off x="69737" y="90088"/>
        <a:ext cx="7696934" cy="1289096"/>
      </dsp:txXfrm>
    </dsp:sp>
    <dsp:sp modelId="{6216AAC5-B65D-4F11-B8DD-2AA14BA01188}">
      <dsp:nvSpPr>
        <dsp:cNvPr id="0" name=""/>
        <dsp:cNvSpPr/>
      </dsp:nvSpPr>
      <dsp:spPr>
        <a:xfrm>
          <a:off x="0" y="1555482"/>
          <a:ext cx="7836408" cy="142857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tx1"/>
              </a:solidFill>
            </a:rPr>
            <a:t>Employee contribution</a:t>
          </a:r>
        </a:p>
      </dsp:txBody>
      <dsp:txXfrm>
        <a:off x="69737" y="1625219"/>
        <a:ext cx="7696934" cy="1289096"/>
      </dsp:txXfrm>
    </dsp:sp>
    <dsp:sp modelId="{28960B6E-9C4C-40B8-902A-EC34313CFD1A}">
      <dsp:nvSpPr>
        <dsp:cNvPr id="0" name=""/>
        <dsp:cNvSpPr/>
      </dsp:nvSpPr>
      <dsp:spPr>
        <a:xfrm>
          <a:off x="0" y="3090612"/>
          <a:ext cx="7836408" cy="142857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tx1"/>
              </a:solidFill>
            </a:rPr>
            <a:t>10% of annual salary (if full-time)</a:t>
          </a:r>
        </a:p>
      </dsp:txBody>
      <dsp:txXfrm>
        <a:off x="69737" y="3160349"/>
        <a:ext cx="7696934" cy="1289096"/>
      </dsp:txXfrm>
    </dsp:sp>
    <dsp:sp modelId="{D12B1EAE-602F-4F5A-B3C0-33C23B12F2D0}">
      <dsp:nvSpPr>
        <dsp:cNvPr id="0" name=""/>
        <dsp:cNvSpPr/>
      </dsp:nvSpPr>
      <dsp:spPr>
        <a:xfrm>
          <a:off x="0" y="4625742"/>
          <a:ext cx="7836408" cy="1428570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solidFill>
                <a:schemeClr val="tx1"/>
              </a:solidFill>
            </a:rPr>
            <a:t>Contributions are tax deferred</a:t>
          </a:r>
        </a:p>
      </dsp:txBody>
      <dsp:txXfrm>
        <a:off x="69737" y="4695479"/>
        <a:ext cx="7696934" cy="12890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81B8E-376C-4D99-A1FC-33E767598C6F}">
      <dsp:nvSpPr>
        <dsp:cNvPr id="0" name=""/>
        <dsp:cNvSpPr/>
      </dsp:nvSpPr>
      <dsp:spPr>
        <a:xfrm>
          <a:off x="690343" y="595609"/>
          <a:ext cx="935517" cy="952487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C1F9C-5DAA-4739-A572-00195525E01C}">
      <dsp:nvSpPr>
        <dsp:cNvPr id="0" name=""/>
        <dsp:cNvSpPr/>
      </dsp:nvSpPr>
      <dsp:spPr>
        <a:xfrm>
          <a:off x="344988" y="1944877"/>
          <a:ext cx="1800000" cy="83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Eligible after 3 years &amp; 3 months of participation</a:t>
          </a:r>
        </a:p>
      </dsp:txBody>
      <dsp:txXfrm>
        <a:off x="344988" y="1944877"/>
        <a:ext cx="1800000" cy="839135"/>
      </dsp:txXfrm>
    </dsp:sp>
    <dsp:sp modelId="{50B17146-D561-402D-A2B8-FE17BF35EDB1}">
      <dsp:nvSpPr>
        <dsp:cNvPr id="0" name=""/>
        <dsp:cNvSpPr/>
      </dsp:nvSpPr>
      <dsp:spPr>
        <a:xfrm>
          <a:off x="2812151" y="570867"/>
          <a:ext cx="1026310" cy="992679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0BF3B-1296-4EAE-B9C0-F913FE95BF9E}">
      <dsp:nvSpPr>
        <dsp:cNvPr id="0" name=""/>
        <dsp:cNvSpPr/>
      </dsp:nvSpPr>
      <dsp:spPr>
        <a:xfrm>
          <a:off x="2364300" y="1879713"/>
          <a:ext cx="1800000" cy="83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May borrow up to 50% of your accumulated total twice per calendar year</a:t>
          </a:r>
        </a:p>
      </dsp:txBody>
      <dsp:txXfrm>
        <a:off x="2364300" y="1879713"/>
        <a:ext cx="1800000" cy="839135"/>
      </dsp:txXfrm>
    </dsp:sp>
    <dsp:sp modelId="{A0D25297-3B43-47F4-916F-935A5F2ABDF8}">
      <dsp:nvSpPr>
        <dsp:cNvPr id="0" name=""/>
        <dsp:cNvSpPr/>
      </dsp:nvSpPr>
      <dsp:spPr>
        <a:xfrm>
          <a:off x="5415609" y="632445"/>
          <a:ext cx="921869" cy="927101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BED281-BC4C-48C7-9538-619A84F1FA25}">
      <dsp:nvSpPr>
        <dsp:cNvPr id="0" name=""/>
        <dsp:cNvSpPr/>
      </dsp:nvSpPr>
      <dsp:spPr>
        <a:xfrm>
          <a:off x="4410396" y="1855003"/>
          <a:ext cx="2990610" cy="8016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For eligible borrowers, the interest rate for pension loan applications received </a:t>
          </a:r>
          <a:r>
            <a:rPr lang="en-US" sz="2000" kern="1200"/>
            <a:t>in 2026 </a:t>
          </a:r>
          <a:r>
            <a:rPr lang="en-US" sz="2000" kern="1200" dirty="0"/>
            <a:t>will </a:t>
          </a:r>
          <a:r>
            <a:rPr lang="en-US" sz="2000" kern="1200"/>
            <a:t>be 9.25% </a:t>
          </a:r>
          <a:r>
            <a:rPr lang="en-US" sz="2000" kern="1200" dirty="0"/>
            <a:t>per annum on the declining balance of the loan.</a:t>
          </a:r>
          <a:br>
            <a:rPr lang="en-US" sz="2000" kern="1200" dirty="0"/>
          </a:br>
          <a:r>
            <a:rPr lang="en-US" sz="2000" kern="1200" dirty="0"/>
            <a:t>Administrative processing fee is $15.00. </a:t>
          </a:r>
        </a:p>
      </dsp:txBody>
      <dsp:txXfrm>
        <a:off x="4410396" y="1855003"/>
        <a:ext cx="2990610" cy="801643"/>
      </dsp:txXfrm>
    </dsp:sp>
    <dsp:sp modelId="{B6D143AA-49D4-4297-B0A6-C3D298FCD81D}">
      <dsp:nvSpPr>
        <dsp:cNvPr id="0" name=""/>
        <dsp:cNvSpPr/>
      </dsp:nvSpPr>
      <dsp:spPr>
        <a:xfrm>
          <a:off x="8616598" y="742711"/>
          <a:ext cx="810000" cy="810000"/>
        </a:xfrm>
        <a:prstGeom prst="rect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53F7D-52FE-4D10-8383-FD00EF331A0D}">
      <dsp:nvSpPr>
        <dsp:cNvPr id="0" name=""/>
        <dsp:cNvSpPr/>
      </dsp:nvSpPr>
      <dsp:spPr>
        <a:xfrm>
          <a:off x="7560810" y="1806981"/>
          <a:ext cx="3116862" cy="839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Note that the administrative processing fee is not an added charge but is taken from the requested amount of the loan.  </a:t>
          </a:r>
        </a:p>
      </dsp:txBody>
      <dsp:txXfrm>
        <a:off x="7560810" y="1806981"/>
        <a:ext cx="3116862" cy="8391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A3A69-923E-4294-9F5D-0DB83580E829}">
      <dsp:nvSpPr>
        <dsp:cNvPr id="0" name=""/>
        <dsp:cNvSpPr/>
      </dsp:nvSpPr>
      <dsp:spPr>
        <a:xfrm>
          <a:off x="0" y="983"/>
          <a:ext cx="7388352" cy="1079325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The DCRP provides eligible members with a tax-sheltered, defined contribution retirement benefit, along with life insurance and long-term disability coverage</a:t>
          </a:r>
        </a:p>
      </dsp:txBody>
      <dsp:txXfrm>
        <a:off x="52688" y="53671"/>
        <a:ext cx="7282976" cy="973949"/>
      </dsp:txXfrm>
    </dsp:sp>
    <dsp:sp modelId="{30A9E018-A8F8-4721-A024-BF94671BDA20}">
      <dsp:nvSpPr>
        <dsp:cNvPr id="0" name=""/>
        <dsp:cNvSpPr/>
      </dsp:nvSpPr>
      <dsp:spPr>
        <a:xfrm>
          <a:off x="0" y="1094145"/>
          <a:ext cx="7388352" cy="1079325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</a:rPr>
            <a:t>Membership is required</a:t>
          </a:r>
        </a:p>
      </dsp:txBody>
      <dsp:txXfrm>
        <a:off x="52688" y="1146833"/>
        <a:ext cx="7282976" cy="973949"/>
      </dsp:txXfrm>
    </dsp:sp>
    <dsp:sp modelId="{844BDCBE-2149-40A3-B411-BEE0D3279366}">
      <dsp:nvSpPr>
        <dsp:cNvPr id="0" name=""/>
        <dsp:cNvSpPr/>
      </dsp:nvSpPr>
      <dsp:spPr>
        <a:xfrm>
          <a:off x="0" y="2187308"/>
          <a:ext cx="7388352" cy="1079325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</a:rPr>
            <a:t> Includes Appointed or Elected Officials</a:t>
          </a:r>
        </a:p>
      </dsp:txBody>
      <dsp:txXfrm>
        <a:off x="52688" y="2239996"/>
        <a:ext cx="7282976" cy="973949"/>
      </dsp:txXfrm>
    </dsp:sp>
    <dsp:sp modelId="{4847EFBC-42BE-449D-9500-4F040413DC8F}">
      <dsp:nvSpPr>
        <dsp:cNvPr id="0" name=""/>
        <dsp:cNvSpPr/>
      </dsp:nvSpPr>
      <dsp:spPr>
        <a:xfrm>
          <a:off x="0" y="3280470"/>
          <a:ext cx="7388352" cy="1079325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</a:rPr>
            <a:t>Employees that earn over $176,100 (surplus goes into DCRP, this can be waived)</a:t>
          </a:r>
        </a:p>
      </dsp:txBody>
      <dsp:txXfrm>
        <a:off x="52688" y="3333158"/>
        <a:ext cx="7282976" cy="973949"/>
      </dsp:txXfrm>
    </dsp:sp>
    <dsp:sp modelId="{88B224F6-9BD5-4167-B4D9-F87F59E8CABC}">
      <dsp:nvSpPr>
        <dsp:cNvPr id="0" name=""/>
        <dsp:cNvSpPr/>
      </dsp:nvSpPr>
      <dsp:spPr>
        <a:xfrm>
          <a:off x="0" y="4373633"/>
          <a:ext cx="7388352" cy="1079325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</a:rPr>
            <a:t>Employees that work less than 32 hours and earn at least 5K/year</a:t>
          </a:r>
        </a:p>
      </dsp:txBody>
      <dsp:txXfrm>
        <a:off x="52688" y="4426321"/>
        <a:ext cx="7282976" cy="973949"/>
      </dsp:txXfrm>
    </dsp:sp>
    <dsp:sp modelId="{50D03175-3847-4378-87C2-F5869FA77B5E}">
      <dsp:nvSpPr>
        <dsp:cNvPr id="0" name=""/>
        <dsp:cNvSpPr/>
      </dsp:nvSpPr>
      <dsp:spPr>
        <a:xfrm>
          <a:off x="0" y="5466795"/>
          <a:ext cx="7388352" cy="1079325"/>
        </a:xfrm>
        <a:prstGeom prst="roundRect">
          <a:avLst/>
        </a:prstGeom>
        <a:solidFill>
          <a:schemeClr val="bg1">
            <a:lumMod val="8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solidFill>
                <a:schemeClr val="tx1"/>
              </a:solidFill>
            </a:rPr>
            <a:t>5.5% of annual salary taken from paycheck deductions</a:t>
          </a:r>
        </a:p>
      </dsp:txBody>
      <dsp:txXfrm>
        <a:off x="52688" y="5519483"/>
        <a:ext cx="7282976" cy="973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E33D0-FE14-4AC6-960D-7CDF4CAFB7C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F78E4-A5BD-4423-A940-2CF14F2DA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2D7E4A-652C-4EA8-B526-3EA7CB4BB1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36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6EE3EF-CEF0-6D2D-7D9A-D1B9D79C08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21" y="57385"/>
            <a:ext cx="1142264" cy="114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82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54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13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7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3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79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0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5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8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9473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95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8071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12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71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25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1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1" y="2286005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1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8976996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1" y="0"/>
            <a:ext cx="12133943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84632" y="-4705653"/>
            <a:ext cx="2819400" cy="12230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3048000"/>
            <a:ext cx="57912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C2C97-B887-4C03-8910-1BC6D5B95F9A}" type="datetime1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042400" y="5334000"/>
            <a:ext cx="2844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4404142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1" y="0"/>
            <a:ext cx="12133943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0" y="6356355"/>
            <a:ext cx="2844800" cy="365125"/>
          </a:xfrm>
        </p:spPr>
        <p:txBody>
          <a:bodyPr/>
          <a:lstStyle/>
          <a:p>
            <a:fld id="{ECCD8CF5-9B20-4FEA-A3C8-25882B70FDD0}" type="datetime1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0400" y="6356355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5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97360"/>
      </p:ext>
    </p:extLst>
  </p:cSld>
  <p:clrMapOvr>
    <a:masterClrMapping/>
  </p:clrMapOvr>
  <p:transition spd="slow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69632"/>
            <a:ext cx="107696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6413"/>
            <a:ext cx="107696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CD00-B2E2-44B4-BDDC-68AEE3991579}" type="datetime1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5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29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1" y="0"/>
            <a:ext cx="12133943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54401" y="2286005"/>
            <a:ext cx="8240299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3201" y="4038600"/>
            <a:ext cx="6363371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4962157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5105400"/>
            <a:ext cx="24384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306995432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1" y="0"/>
            <a:ext cx="12133943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84632" y="-4705653"/>
            <a:ext cx="2819400" cy="12230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3048000"/>
            <a:ext cx="57912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C2C97-B887-4C03-8910-1BC6D5B95F9A}" type="datetime1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9042400" y="5334000"/>
            <a:ext cx="2844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5732115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61" y="0"/>
            <a:ext cx="12133943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1016000" y="6356355"/>
            <a:ext cx="2844800" cy="365125"/>
          </a:xfrm>
        </p:spPr>
        <p:txBody>
          <a:bodyPr/>
          <a:lstStyle/>
          <a:p>
            <a:fld id="{ECCD8CF5-9B20-4FEA-A3C8-25882B70FDD0}" type="datetime1">
              <a:rPr lang="en-US" smtClean="0"/>
              <a:t>8/12/2026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0400" y="6356355"/>
            <a:ext cx="386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5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215397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6000" y="269632"/>
            <a:ext cx="107696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6413"/>
            <a:ext cx="107696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CD00-B2E2-44B4-BDDC-68AEE3991579}" type="datetime1">
              <a:rPr lang="en-US" smtClean="0"/>
              <a:t>8/12/2026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40800" y="6356355"/>
            <a:ext cx="28448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224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15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3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616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17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90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5426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511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38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101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468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98017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927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01430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916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907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5487-2382-44E3-B866-F8D37F8DC409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ABA2F-2B8A-4003-8806-0AC92CE3F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7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87A7A3-9100-3E1D-B7DE-C1DEC370BD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66" y="38468"/>
            <a:ext cx="1142264" cy="114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62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CB44-4979-4F16-AB37-4749D672E1C3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DEA174-22AE-4D96-954B-0AFC346A75F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B3C2F150-58E0-328B-7D0C-A6411975165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893" y="-85328"/>
            <a:ext cx="1884105" cy="180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events.co.monmouth.nj.us/?agency=wellness" TargetMode="Externa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accessqhs.com/" TargetMode="Externa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xpress-scripts.com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davisvision.com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coloniallife.com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aflacenrollment.com/CountyofMonmouth/qqq03142913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e.nj.us/treasury/pensions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j.gov/labor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mailto:Enrollments@co.monmouth.nj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D10AE951-00C5-131B-6BD2-8860D901C4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98497" y="2003612"/>
            <a:ext cx="7969810" cy="280969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The County of Monmouth</a:t>
            </a:r>
            <a:br>
              <a:rPr lang="en-US" altLang="en-US" dirty="0"/>
            </a:br>
            <a:r>
              <a:rPr lang="en-US" altLang="en-US" dirty="0"/>
              <a:t>Benefits &amp; Workforce Wellness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13296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2ADC77A-6C0E-BD26-9CB3-4E767F05F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0313" y="1203585"/>
            <a:ext cx="7767637" cy="189228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6000" dirty="0"/>
            </a:br>
            <a:r>
              <a:rPr lang="en-US" sz="6000" dirty="0"/>
              <a:t>Wellness </a:t>
            </a:r>
            <a:br>
              <a:rPr lang="en-US" sz="6000" dirty="0"/>
            </a:br>
            <a:r>
              <a:rPr lang="en-US" sz="6000" dirty="0"/>
              <a:t> Incentive Program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35A5B-A580-6405-43F2-2A08ED19E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726" y="3217163"/>
            <a:ext cx="2335992" cy="311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42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DF7C251-5EB2-C1FB-8F18-1BC56150E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					Program Overview 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D9AB57F-1BB5-94A9-6DF0-BBC9FDCAF6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4" y="1147622"/>
          <a:ext cx="9062249" cy="5011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272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72DA6A-43F0-0EE8-94C6-8DFA69A0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092" y="1011685"/>
            <a:ext cx="4095861" cy="958011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Program Details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4B8471D-0314-BA00-F730-C9BEAC1EF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01" y="1849402"/>
            <a:ext cx="5352146" cy="4401515"/>
          </a:xfrm>
        </p:spPr>
        <p:txBody>
          <a:bodyPr anchor="t">
            <a:normAutofit/>
          </a:bodyPr>
          <a:lstStyle/>
          <a:p>
            <a:pPr marL="452628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Multiple opportunities per month to earn points</a:t>
            </a:r>
          </a:p>
          <a:p>
            <a:pPr marL="452628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Drawings held quarterly </a:t>
            </a:r>
          </a:p>
          <a:p>
            <a:pPr marL="452628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75 personal days off awarded each quarter</a:t>
            </a:r>
          </a:p>
          <a:p>
            <a:pPr marL="452628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Limit of 1 personal day per person, per drawing</a:t>
            </a:r>
          </a:p>
          <a:p>
            <a:pPr marL="452628" eaLnBrk="1" fontAlgn="auto" hangingPunct="1"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schemeClr val="tx1"/>
                </a:solidFill>
              </a:rPr>
              <a:t>All days won must be used in calendar year of award. </a:t>
            </a:r>
          </a:p>
          <a:p>
            <a:pPr marL="395478" indent="-28575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2">
                  <a:lumMod val="60000"/>
                  <a:lumOff val="40000"/>
                </a:schemeClr>
              </a:buClr>
              <a:buFont typeface="Courier New" panose="02070309020205020404" pitchFamily="49" charset="0"/>
              <a:buChar char="o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en-US" sz="1400" dirty="0">
              <a:solidFill>
                <a:srgbClr val="FFFFFF"/>
              </a:solidFill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endParaRPr lang="en-US" sz="1400" dirty="0">
              <a:solidFill>
                <a:srgbClr val="FFFFFF"/>
              </a:solidFill>
            </a:endParaRPr>
          </a:p>
        </p:txBody>
      </p:sp>
      <p:pic>
        <p:nvPicPr>
          <p:cNvPr id="5" name="Picture 4" descr="A group of people walking on a path&#10;&#10;Description automatically generated with medium confidence">
            <a:extLst>
              <a:ext uri="{FF2B5EF4-FFF2-40B4-BE49-F238E27FC236}">
                <a16:creationId xmlns:a16="http://schemas.microsoft.com/office/drawing/2014/main" id="{F7548A7F-01F5-B811-C172-71F7D4BE0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233" y="-8467"/>
            <a:ext cx="4940986" cy="32939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32BE7E-8721-97D9-1A54-B0F8C996A4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22" y="3424766"/>
            <a:ext cx="5437367" cy="19181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E59B62-4973-D936-A1E7-A1776D2F7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6110" y="-141264"/>
            <a:ext cx="1757739" cy="168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25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C9C4722-BCFB-74A2-8E39-D33D896FD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13" y="390088"/>
            <a:ext cx="8596668" cy="715861"/>
          </a:xfrm>
        </p:spPr>
        <p:txBody>
          <a:bodyPr anchor="t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Wellness Programs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73F48C-1CD3-63B2-7F9E-19B1A79A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5596" y="1105950"/>
            <a:ext cx="6255299" cy="5361962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2600" b="1" dirty="0"/>
              <a:t>Wellness Screenings/Preventative Health* (2 pts)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Health Risk Assessment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Biometric Screening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Cancer Screening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Vision/Dental/Hearing exams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Blood Pressure screening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Annual physical</a:t>
            </a:r>
          </a:p>
          <a:p>
            <a:pPr marL="1136142" lvl="2" indent="-342900">
              <a:lnSpc>
                <a:spcPct val="90000"/>
              </a:lnSpc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sz="2350" dirty="0"/>
              <a:t>Vaccinations </a:t>
            </a:r>
          </a:p>
          <a:p>
            <a:pPr marL="336042" lvl="1" indent="0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None/>
              <a:defRPr/>
            </a:pPr>
            <a:endParaRPr lang="en-US" sz="2400" dirty="0"/>
          </a:p>
          <a:p>
            <a:pPr marL="457200" lvl="1" indent="0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Verdana" panose="020B0604030504040204" pitchFamily="34" charset="0"/>
              <a:buNone/>
              <a:defRPr/>
            </a:pPr>
            <a:r>
              <a:rPr lang="en-US" sz="2600" dirty="0"/>
              <a:t>*Wellness screening form available on-line in Self Service under </a:t>
            </a:r>
            <a:r>
              <a:rPr lang="en-US" sz="2600" b="1" i="1" dirty="0"/>
              <a:t>My Employee Forms &amp; Memos, Benefit Forms, Wellness </a:t>
            </a:r>
            <a:r>
              <a:rPr lang="en-US" sz="2600" dirty="0"/>
              <a:t>to complete and submit for credit. EOBs are also accepted.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8000311-61F6-DEF0-875C-20C7B9F7C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" r="7342" b="-2"/>
          <a:stretch/>
        </p:blipFill>
        <p:spPr bwMode="auto">
          <a:xfrm>
            <a:off x="813783" y="2022197"/>
            <a:ext cx="2541813" cy="313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87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23518-89A0-CB32-EA52-ADEB76207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Wellness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1BFF1-6D73-80C9-03CA-D8E62F7F5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449" y="1678684"/>
            <a:ext cx="4404219" cy="203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Education</a:t>
            </a:r>
            <a:r>
              <a:rPr lang="en-US" sz="2400" dirty="0"/>
              <a:t> </a:t>
            </a:r>
            <a:r>
              <a:rPr lang="en-US" sz="2400" b="1" dirty="0"/>
              <a:t>(1 pt)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Wellness Webinars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Health Education Seminars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/>
              <a:t>Financial Workshops</a:t>
            </a:r>
            <a:endParaRPr lang="en-US" sz="22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EDC7A-E23C-4130-CD7D-BA5E5BA7A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8277" y="3714343"/>
            <a:ext cx="5041783" cy="24265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Weight Management/Nutrition (varies)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Walking Groups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Walk at Lunch/Health Fair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Workforce Wellness Program</a:t>
            </a:r>
          </a:p>
          <a:p>
            <a:pPr marL="0" indent="0">
              <a:buNone/>
            </a:pPr>
            <a:endParaRPr lang="en-US" sz="22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D3424-D59C-FD05-560D-7857B355F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144" y="1593596"/>
            <a:ext cx="3825381" cy="17361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D66744-07B6-CBAF-F46B-E38D1ECAC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144" y="4228829"/>
            <a:ext cx="4155793" cy="15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803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4543-3502-6977-4753-19B24A3FB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407" y="428827"/>
            <a:ext cx="6782472" cy="77562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Wellness Programs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E65F83A-B00B-1567-5A1F-224C7C9F1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0" y="1385221"/>
            <a:ext cx="5418669" cy="458774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600" b="1" dirty="0"/>
              <a:t>Wellness Challenges (varies)</a:t>
            </a:r>
          </a:p>
          <a:p>
            <a:pPr marL="621792" lvl="1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300"/>
              <a:t>Self Directed</a:t>
            </a:r>
            <a:endParaRPr lang="en-US" sz="2300" dirty="0"/>
          </a:p>
          <a:p>
            <a:pPr marL="621792" lvl="1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dirty="0"/>
          </a:p>
          <a:p>
            <a:pPr marL="109728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2600" b="1" dirty="0"/>
              <a:t>Community* (1 pt)</a:t>
            </a:r>
          </a:p>
          <a:p>
            <a:pPr marL="621792" lvl="1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300" dirty="0"/>
              <a:t>Donating Blood</a:t>
            </a:r>
          </a:p>
          <a:p>
            <a:pPr marL="621792" lvl="1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300" dirty="0"/>
              <a:t>Volunteering</a:t>
            </a:r>
          </a:p>
          <a:p>
            <a:pPr marL="621792" lvl="1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300" dirty="0"/>
              <a:t>Charity Race Participation</a:t>
            </a:r>
          </a:p>
          <a:p>
            <a:pPr marL="336042" lvl="1" indent="0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None/>
              <a:defRPr/>
            </a:pPr>
            <a:endParaRPr lang="en-US" sz="2300" dirty="0"/>
          </a:p>
          <a:p>
            <a:pPr marL="457200" lvl="1" indent="0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Verdana" panose="020B0604030504040204" pitchFamily="34" charset="0"/>
              <a:buNone/>
              <a:defRPr/>
            </a:pPr>
            <a:r>
              <a:rPr lang="en-US" sz="2400" b="1" dirty="0"/>
              <a:t>*</a:t>
            </a:r>
            <a:r>
              <a:rPr lang="en-US" sz="2400" dirty="0"/>
              <a:t>Volunteer/participation forms available in Self Service to complete and submit for credit.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163C0FE-54E8-6E2F-655E-BEF9C956A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406720" y="4029134"/>
            <a:ext cx="2736803" cy="204996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B39844F-A422-DDF5-0287-2B2F80D79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245289" y="1294883"/>
            <a:ext cx="3059667" cy="2134117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028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7A5BA5-2361-B67D-D3FA-1E7CA574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635" y="301690"/>
            <a:ext cx="6107466" cy="1048938"/>
          </a:xfr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300"/>
              <a:t>Wellness Program Registration</a:t>
            </a:r>
            <a:endParaRPr lang="en-US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AF159-3715-7A22-19DF-C1BC27197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673" y="1238661"/>
            <a:ext cx="6677638" cy="5317649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/>
              <a:t>On-line registration</a:t>
            </a:r>
          </a:p>
          <a:p>
            <a:pPr marL="678942" lvl="1" indent="-342900"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altLang="en-US" sz="2300" dirty="0"/>
              <a:t>Event Manager link in Self Service under Personal Assistant, Wellness Program Registration</a:t>
            </a:r>
          </a:p>
          <a:p>
            <a:pPr marL="678942" lvl="1" indent="-342900">
              <a:spcBef>
                <a:spcPts val="324"/>
              </a:spcBef>
              <a:buFont typeface="Courier New" panose="02070309020205020404" pitchFamily="49" charset="0"/>
              <a:buChar char="o"/>
              <a:defRPr/>
            </a:pPr>
            <a:r>
              <a:rPr lang="en-US" altLang="en-US" sz="2300" dirty="0">
                <a:hlinkClick r:id="rId2"/>
              </a:rPr>
              <a:t>https://events.co.monmouth.nj.us/?agency=wellness</a:t>
            </a:r>
            <a:endParaRPr lang="en-US" altLang="en-US" sz="2300" dirty="0"/>
          </a:p>
          <a:p>
            <a:pPr marL="678942" lvl="1" indent="-342900" eaLnBrk="1" fontAlgn="auto" hangingPunct="1"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300" dirty="0"/>
              <a:t>Scan QR Code </a:t>
            </a:r>
          </a:p>
          <a:p>
            <a:pPr marL="678942" lvl="1" indent="-342900" eaLnBrk="1" fontAlgn="auto" hangingPunct="1"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300" dirty="0"/>
              <a:t>Direct link from outside provider</a:t>
            </a:r>
          </a:p>
          <a:p>
            <a:pPr marL="336042" lvl="1" indent="0" eaLnBrk="1" fontAlgn="auto" hangingPunct="1">
              <a:spcBef>
                <a:spcPts val="324"/>
              </a:spcBef>
              <a:spcAft>
                <a:spcPts val="0"/>
              </a:spcAft>
              <a:buNone/>
              <a:defRPr/>
            </a:pPr>
            <a:endParaRPr lang="en-US" altLang="en-US" sz="2400" dirty="0"/>
          </a:p>
          <a:p>
            <a:pPr marL="109728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altLang="en-US" sz="2800" dirty="0"/>
              <a:t>Phone registration</a:t>
            </a:r>
          </a:p>
          <a:p>
            <a:pPr marL="678942" lvl="1" indent="-342900" eaLnBrk="1" fontAlgn="auto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300" dirty="0"/>
              <a:t>Beth Helsby, Wellness Program Coordinator</a:t>
            </a:r>
            <a:br>
              <a:rPr lang="en-US" altLang="en-US" sz="2300" dirty="0"/>
            </a:br>
            <a:r>
              <a:rPr lang="en-US" altLang="en-US" sz="2300" dirty="0"/>
              <a:t> 732-866-3622  Ext, 6135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AAAB20-32A6-5EDE-1EF6-5E6A8944D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333" y="2323751"/>
            <a:ext cx="2598510" cy="25985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0593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E331D0-FEB5-5DF4-D402-4AAA9F68E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722" y="126517"/>
            <a:ext cx="5209563" cy="11754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en-U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Employee Assistance Program </a:t>
            </a:r>
            <a:br>
              <a:rPr lang="en-US" altLang="en-U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altLang="en-U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(EAP)</a:t>
            </a:r>
            <a:endParaRPr lang="en-US" sz="3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6021B-1DF9-2D8F-E1E2-9AAC3F3F09CD}"/>
              </a:ext>
            </a:extLst>
          </p:cNvPr>
          <p:cNvSpPr txBox="1">
            <a:spLocks/>
          </p:cNvSpPr>
          <p:nvPr/>
        </p:nvSpPr>
        <p:spPr>
          <a:xfrm>
            <a:off x="-139944" y="1474211"/>
            <a:ext cx="5278085" cy="5553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628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Free, confidential counseling &amp; referral service</a:t>
            </a:r>
          </a:p>
          <a:p>
            <a:pPr marL="452628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6 free sessions per year</a:t>
            </a:r>
          </a:p>
          <a:p>
            <a:pPr marL="452628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Toll Free Number:  </a:t>
            </a: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1-877-747-1200</a:t>
            </a:r>
          </a:p>
          <a:p>
            <a:pPr marL="452628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Available to all employees and household members </a:t>
            </a:r>
          </a:p>
          <a:p>
            <a:pPr marL="452628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Provides 24 hour, 7 days a week Emergency Service</a:t>
            </a:r>
          </a:p>
          <a:p>
            <a:pPr marL="452628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www.accessqhs.com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alt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or direct link on Employee intranet under EAP and in Self Service under Benefit Provider Links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395478" marR="0" lvl="0" indent="-28575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endParaRPr kumimoji="0" lang="en-US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17406D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2057400" marR="0" lvl="4" indent="-2286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EFF9">
                  <a:lumMod val="75000"/>
                </a:srgbClr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endParaRPr kumimoji="0" lang="en-US" altLang="en-US" sz="1500" b="0" i="0" u="none" strike="noStrike" kern="1200" cap="none" spc="0" normalizeH="0" baseline="0" noProof="0" dirty="0">
              <a:ln>
                <a:noFill/>
              </a:ln>
              <a:solidFill>
                <a:srgbClr val="17406D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552F9699-8BBE-26F5-67AA-74BD05F8F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1485" y="1643935"/>
            <a:ext cx="4568650" cy="353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85653A-D57A-104C-B336-4BD3391A2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7557" y="-188063"/>
            <a:ext cx="1912458" cy="18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7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552F9699-8BBE-26F5-67AA-74BD05F8F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9000" y="1770085"/>
            <a:ext cx="5674911" cy="401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85653A-D57A-104C-B336-4BD3391A2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7557" y="-188063"/>
            <a:ext cx="1912458" cy="1831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3" y="4958628"/>
            <a:ext cx="1251203" cy="16710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45" y="4945106"/>
            <a:ext cx="1253262" cy="16710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8673" y="1251787"/>
            <a:ext cx="5059191" cy="3672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Access your EAP through the Self-Care. Connect Application.</a:t>
            </a:r>
          </a:p>
          <a:p>
            <a:pPr marL="457200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Download the App using one of the QR codes below for Apple or Android users.</a:t>
            </a:r>
          </a:p>
          <a:p>
            <a:pPr marL="457200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Once registered, you can connect with a Wellness Coordinator to work with a professional.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4276" y="5009305"/>
            <a:ext cx="1730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Access Code: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Monmouth</a:t>
            </a:r>
          </a:p>
        </p:txBody>
      </p:sp>
    </p:spTree>
    <p:extLst>
      <p:ext uri="{BB962C8B-B14F-4D97-AF65-F5344CB8AC3E}">
        <p14:creationId xmlns:p14="http://schemas.microsoft.com/office/powerpoint/2010/main" val="2578049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99DEA04F-7B6B-2662-6848-F149781C0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005" y="173110"/>
            <a:ext cx="4478693" cy="788228"/>
          </a:xfrm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800" dirty="0"/>
              <a:t>Wellness Programs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2502B42-119E-90E2-5D04-EA718AE4A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083" y="1674351"/>
            <a:ext cx="6242179" cy="5010539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800" b="1" dirty="0"/>
              <a:t>Disease Management 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altLang="en-US" sz="2300" dirty="0"/>
              <a:t>Diabetes Management with </a:t>
            </a:r>
            <a:r>
              <a:rPr lang="en-US" altLang="en-US" sz="2300" i="1" dirty="0" err="1"/>
              <a:t>Livongo</a:t>
            </a:r>
            <a:r>
              <a:rPr lang="en-US" altLang="en-US" sz="2300" i="1" dirty="0"/>
              <a:t>®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altLang="en-US" sz="2300" dirty="0"/>
              <a:t>Hypertension Management with </a:t>
            </a:r>
            <a:r>
              <a:rPr lang="en-US" altLang="en-US" sz="2300" b="1" dirty="0" err="1"/>
              <a:t>Livongo</a:t>
            </a:r>
            <a:r>
              <a:rPr lang="en-US" altLang="en-US" sz="2300" b="1" dirty="0"/>
              <a:t>®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altLang="en-US" sz="2300" dirty="0"/>
              <a:t>Behavioral &amp; Mental Health Support with </a:t>
            </a:r>
            <a:r>
              <a:rPr lang="en-US" altLang="en-US" sz="2300" i="1" dirty="0" err="1"/>
              <a:t>SilverCloud</a:t>
            </a:r>
            <a:endParaRPr lang="en-US" altLang="en-US" sz="2300" i="1" dirty="0"/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altLang="en-US" sz="2300" dirty="0"/>
              <a:t>Musculoskeletal Management with Hinge Health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en-US" altLang="en-US" sz="2300" dirty="0"/>
              <a:t>Weight Management with </a:t>
            </a:r>
            <a:r>
              <a:rPr lang="en-US" altLang="en-US" sz="2300" i="1" dirty="0"/>
              <a:t>Omada</a:t>
            </a:r>
          </a:p>
          <a:p>
            <a:pPr lvl="1"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  <p:pic>
        <p:nvPicPr>
          <p:cNvPr id="6" name="Picture 5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1208B665-FB38-8DA2-5A8A-467F3F7E3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7021" y="2341699"/>
            <a:ext cx="3865956" cy="217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85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7F57E693-E691-C73B-608C-BD88A7515A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96791" y="1578299"/>
            <a:ext cx="7767637" cy="1397829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4400" dirty="0">
                <a:solidFill>
                  <a:schemeClr val="tx1"/>
                </a:solidFill>
              </a:rPr>
              <a:t>The County of Monmouth</a:t>
            </a:r>
            <a:br>
              <a:rPr lang="en-US" altLang="en-US" sz="4400" dirty="0">
                <a:solidFill>
                  <a:schemeClr val="tx1"/>
                </a:solidFill>
              </a:rPr>
            </a:br>
            <a:r>
              <a:rPr lang="en-US" altLang="en-US" sz="4400" dirty="0">
                <a:solidFill>
                  <a:schemeClr val="tx1"/>
                </a:solidFill>
              </a:rPr>
              <a:t>Health Benefits Presentation</a:t>
            </a: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2E091B6-5BCE-6496-4700-27ACC17AD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956" y="3344976"/>
            <a:ext cx="7767637" cy="1800493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defTabSz="912813"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 defTabSz="912813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 defTabSz="912813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 defTabSz="912813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 defTabSz="912813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defTabSz="91281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defTabSz="91281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defTabSz="91281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defTabSz="912813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00" b="1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Benefits Department:  732-866-3622</a:t>
            </a: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JoAnna Tumminello  Ext.  6671</a:t>
            </a:r>
          </a:p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Anna Chamberlain     Ext. 7737</a:t>
            </a:r>
          </a:p>
        </p:txBody>
      </p:sp>
    </p:spTree>
    <p:extLst>
      <p:ext uri="{BB962C8B-B14F-4D97-AF65-F5344CB8AC3E}">
        <p14:creationId xmlns:p14="http://schemas.microsoft.com/office/powerpoint/2010/main" val="133340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6CAB-22B2-9199-4E41-8DA07F35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3375212"/>
            <a:ext cx="8596668" cy="1152236"/>
          </a:xfrm>
        </p:spPr>
        <p:txBody>
          <a:bodyPr>
            <a:normAutofit/>
          </a:bodyPr>
          <a:lstStyle/>
          <a:p>
            <a:r>
              <a:rPr lang="en-US" sz="5400" dirty="0"/>
              <a:t>Healthcare Plan Overview</a:t>
            </a:r>
          </a:p>
        </p:txBody>
      </p:sp>
    </p:spTree>
    <p:extLst>
      <p:ext uri="{BB962C8B-B14F-4D97-AF65-F5344CB8AC3E}">
        <p14:creationId xmlns:p14="http://schemas.microsoft.com/office/powerpoint/2010/main" val="2835282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D99206-2344-31E9-137F-7CEEF4CF1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7BD3377-354E-6CD3-43CB-06D8DB4F0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E7489244-73F9-02FF-6AAB-3A55778C2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66D5959-10A3-603C-1554-9BA3F45E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076CFAC-F1AB-86AF-D96B-FF5BF0DC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158" y="243840"/>
            <a:ext cx="8596668" cy="699083"/>
          </a:xfrm>
        </p:spPr>
        <p:txBody>
          <a:bodyPr/>
          <a:lstStyle/>
          <a:p>
            <a:pPr algn="ctr"/>
            <a:r>
              <a:rPr lang="en-US" dirty="0"/>
              <a:t>Omnia PPO Overview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378CC6-DA6A-0C93-D03B-BED07826C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953" y="942923"/>
            <a:ext cx="10725912" cy="533900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We offer Horizon Omnia Blue Cross Blue Shield of NJ.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This is an in-network only PPO plan (Preferred Provider Organization).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Providers contracted in this plan are categorized as Tier 1 or Tier 2.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Telemedicine Program available 24/7/365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Panorama III vision plan (Aka Davis Vision) coverage at no extra paycheck deductions.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000" dirty="0">
                <a:solidFill>
                  <a:schemeClr val="tx1"/>
                </a:solidFill>
              </a:rPr>
              <a:t>Enrollment form for Vision Coverage still needed.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39574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71D362-D3AE-9752-B2FF-BDAB44DFA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59B0C51-64B4-6FAC-7CDC-C1370047F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FE3B2E4-7C16-3990-B542-6A0294A9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180C832-C7AB-DC1F-F900-A0A992B96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79F137-4D5E-BEF1-F8FB-F6519241D086}"/>
              </a:ext>
            </a:extLst>
          </p:cNvPr>
          <p:cNvSpPr txBox="1"/>
          <p:nvPr/>
        </p:nvSpPr>
        <p:spPr>
          <a:xfrm>
            <a:off x="2427732" y="341114"/>
            <a:ext cx="707288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Omnia Tier Coverage Overview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BB5BD20-E5EB-406F-AC39-57471629D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1870" y="1460394"/>
            <a:ext cx="5245402" cy="4424649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600" u="sng" dirty="0"/>
              <a:t>Tier 1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PCP copay $5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Specialist copay $15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No deductibles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600" dirty="0"/>
              <a:t>Tier 1 Hospital copay $150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E4F1110-44B8-BEFA-19EA-7BDF6C8318B5}"/>
              </a:ext>
            </a:extLst>
          </p:cNvPr>
          <p:cNvSpPr txBox="1">
            <a:spLocks/>
          </p:cNvSpPr>
          <p:nvPr/>
        </p:nvSpPr>
        <p:spPr>
          <a:xfrm>
            <a:off x="5595996" y="1400354"/>
            <a:ext cx="5245402" cy="40572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2600" b="0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Tier 2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PCP copay $20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Specialist copay $30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Tier 2 Deductibles: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$1,500/$3,000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Tier 2 Hospital copay $100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Blue Card coverage while traveling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358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9854D9-CE59-A1FA-371A-28146660B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6F0CA28-5A56-C4AB-AD85-1BA68971B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B1BA87C0-271C-D027-1D2E-1316BC35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E3012D80-4493-56BB-16DD-90580D5048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F40357-3186-6FB1-522A-F15C989133CF}"/>
              </a:ext>
            </a:extLst>
          </p:cNvPr>
          <p:cNvSpPr txBox="1"/>
          <p:nvPr/>
        </p:nvSpPr>
        <p:spPr>
          <a:xfrm>
            <a:off x="3183370" y="308212"/>
            <a:ext cx="5025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Tier 1 Hospitals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B138-8620-D5BB-2B66-5EED820D5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9667" y="1629356"/>
            <a:ext cx="4431305" cy="3286124"/>
          </a:xfrm>
        </p:spPr>
        <p:txBody>
          <a:bodyPr/>
          <a:lstStyle/>
          <a:p>
            <a:pPr defTabSz="384048">
              <a:spcBef>
                <a:spcPts val="840"/>
              </a:spcBef>
              <a:buFont typeface="Courier New" panose="02070309020205020404" pitchFamily="49" charset="0"/>
              <a:buChar char="o"/>
            </a:pPr>
            <a:r>
              <a:rPr lang="en-US" alt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CENTRASTATE</a:t>
            </a:r>
          </a:p>
          <a:p>
            <a:pPr defTabSz="384048">
              <a:spcBef>
                <a:spcPts val="840"/>
              </a:spcBef>
              <a:buFont typeface="Courier New" panose="02070309020205020404" pitchFamily="49" charset="0"/>
              <a:buChar char="o"/>
            </a:pPr>
            <a:r>
              <a:rPr lang="en-US" alt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BAYSHORE MC</a:t>
            </a:r>
          </a:p>
          <a:p>
            <a:pPr defTabSz="384048">
              <a:spcBef>
                <a:spcPts val="840"/>
              </a:spcBef>
              <a:buFont typeface="Courier New" panose="02070309020205020404" pitchFamily="49" charset="0"/>
              <a:buChar char="o"/>
            </a:pPr>
            <a:r>
              <a:rPr lang="en-US" alt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JERSEY SHORE UMC</a:t>
            </a:r>
          </a:p>
          <a:p>
            <a:pPr defTabSz="384048">
              <a:spcBef>
                <a:spcPts val="840"/>
              </a:spcBef>
              <a:buFont typeface="Courier New" panose="02070309020205020404" pitchFamily="49" charset="0"/>
              <a:buChar char="o"/>
            </a:pPr>
            <a:r>
              <a:rPr lang="en-US" alt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RIVERVIEW MC</a:t>
            </a:r>
          </a:p>
          <a:p>
            <a:pPr defTabSz="384048">
              <a:spcBef>
                <a:spcPts val="840"/>
              </a:spcBef>
              <a:buFont typeface="Courier New" panose="02070309020205020404" pitchFamily="49" charset="0"/>
              <a:buChar char="o"/>
            </a:pPr>
            <a:r>
              <a:rPr lang="en-US" alt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MONMOUTH MC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59987C-8DA1-7133-7807-D2A2BC0E7B49}"/>
              </a:ext>
            </a:extLst>
          </p:cNvPr>
          <p:cNvSpPr txBox="1">
            <a:spLocks/>
          </p:cNvSpPr>
          <p:nvPr/>
        </p:nvSpPr>
        <p:spPr>
          <a:xfrm>
            <a:off x="5911204" y="1629355"/>
            <a:ext cx="4795511" cy="32861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384048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COMMUNITY MC</a:t>
            </a:r>
          </a:p>
          <a:p>
            <a:pPr marL="342900" marR="0" lvl="0" indent="-342900" algn="l" defTabSz="384048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MONMOUTH MC TR</a:t>
            </a:r>
          </a:p>
          <a:p>
            <a:pPr marL="342900" marR="0" lvl="0" indent="-342900" algn="l" defTabSz="384048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OCEAN MC PT PL</a:t>
            </a:r>
          </a:p>
          <a:p>
            <a:pPr marL="342900" marR="0" lvl="0" indent="-342900" algn="l" defTabSz="384048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OCEAN MC</a:t>
            </a:r>
          </a:p>
          <a:p>
            <a:pPr marL="342900" marR="0" lvl="0" indent="-342900" algn="l" defTabSz="384048" rtl="0" eaLnBrk="1" fontAlgn="auto" latinLnBrk="0" hangingPunct="1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MONMOUTH MC SC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442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101907-6AE1-952F-E78A-DD73F9561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2BAE426-53F2-B290-6B17-D80A3736B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A891CB3-E282-8FE9-3C47-E5BA64307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E6DF5797-DBE4-5914-A805-BB8D928B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775853-A858-E0AD-A492-83497E349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574" y="225972"/>
            <a:ext cx="8596668" cy="4733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Prescription Plan Express 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91D16-88DA-C059-C5A9-3A19C5699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9528" y="925308"/>
            <a:ext cx="8699184" cy="2220228"/>
          </a:xfrm>
        </p:spPr>
        <p:txBody>
          <a:bodyPr>
            <a:normAutofit fontScale="92500"/>
          </a:bodyPr>
          <a:lstStyle/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200" dirty="0"/>
              <a:t>Excellent Rx coverage for you &amp; your eligible dependents</a:t>
            </a:r>
          </a:p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200" dirty="0"/>
              <a:t>Included with County medical plan coverage.</a:t>
            </a:r>
          </a:p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200" dirty="0"/>
              <a:t>If an eligible employee declines health benefits, he/she may enroll in just the prescription plan at a minimal cost.</a:t>
            </a:r>
          </a:p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200" dirty="0"/>
              <a:t>Enrollment in Express Scripts needed if activating RX benefits only</a:t>
            </a:r>
            <a:endParaRPr lang="en-US" altLang="en-US" sz="2000" dirty="0"/>
          </a:p>
          <a:p>
            <a:pPr defTabSz="912813" eaLnBrk="1" hangingPunct="1">
              <a:buFont typeface="Courier New" panose="02070309020205020404" pitchFamily="49" charset="0"/>
              <a:buChar char="o"/>
            </a:pPr>
            <a:endParaRPr lang="en-US" altLang="en-US" sz="2000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4CE0B-04F8-3298-1DB7-6548C82E4A51}"/>
              </a:ext>
            </a:extLst>
          </p:cNvPr>
          <p:cNvSpPr txBox="1">
            <a:spLocks/>
          </p:cNvSpPr>
          <p:nvPr/>
        </p:nvSpPr>
        <p:spPr>
          <a:xfrm>
            <a:off x="3549334" y="2890259"/>
            <a:ext cx="4297311" cy="4718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2813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800" b="0" i="0" u="sng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Co-Payments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BFB0D2A-BAB2-27F5-0C10-2EFCC69E8AAA}"/>
              </a:ext>
            </a:extLst>
          </p:cNvPr>
          <p:cNvGraphicFramePr>
            <a:graphicFrameLocks noGrp="1"/>
          </p:cNvGraphicFramePr>
          <p:nvPr/>
        </p:nvGraphicFramePr>
        <p:xfrm>
          <a:off x="2367029" y="3429000"/>
          <a:ext cx="6510462" cy="3215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76">
                  <a:extLst>
                    <a:ext uri="{9D8B030D-6E8A-4147-A177-3AD203B41FA5}">
                      <a16:colId xmlns:a16="http://schemas.microsoft.com/office/drawing/2014/main" val="122382562"/>
                    </a:ext>
                  </a:extLst>
                </a:gridCol>
                <a:gridCol w="3259686">
                  <a:extLst>
                    <a:ext uri="{9D8B030D-6E8A-4147-A177-3AD203B41FA5}">
                      <a16:colId xmlns:a16="http://schemas.microsoft.com/office/drawing/2014/main" val="160331429"/>
                    </a:ext>
                  </a:extLst>
                </a:gridCol>
              </a:tblGrid>
              <a:tr h="103088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/>
                        <a:t>Retail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dirty="0"/>
                        <a:t>(30 Day Supply)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Mail-In Service </a:t>
                      </a:r>
                    </a:p>
                    <a:p>
                      <a:pPr algn="ctr"/>
                      <a:r>
                        <a:rPr lang="en-US" sz="2400" dirty="0"/>
                        <a:t>(90 Day Supply)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780911"/>
                  </a:ext>
                </a:extLst>
              </a:tr>
              <a:tr h="41101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$20 Co-Pay – 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$15 Co-Pay – Brand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0306"/>
                  </a:ext>
                </a:extLst>
              </a:tr>
              <a:tr h="35438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$5 Co-Pay – Generic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$0 Co-Pay - Generic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60773"/>
                  </a:ext>
                </a:extLst>
              </a:tr>
              <a:tr h="111679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PBA 314:</a:t>
                      </a:r>
                    </a:p>
                    <a:p>
                      <a:pPr algn="ctr"/>
                      <a:r>
                        <a:rPr lang="en-US" sz="2000" dirty="0"/>
                        <a:t>Co-Pays are an additional $5 in Generic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$15 Co-Pay – Brand Name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$0 Co-Pay - Generic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53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4665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96DBF-885D-528D-25BD-B52D6481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E7F3C50-8C57-26C6-4147-F631CF570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6F37667-4237-251E-5843-E7FDDD82F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02C1010-F8C1-05DB-6118-5120A1276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13C714-A655-996C-8C77-17CB2560A487}"/>
              </a:ext>
            </a:extLst>
          </p:cNvPr>
          <p:cNvSpPr/>
          <p:nvPr/>
        </p:nvSpPr>
        <p:spPr>
          <a:xfrm>
            <a:off x="2147878" y="1562449"/>
            <a:ext cx="7425346" cy="37331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AC814B-575F-1B46-0A6B-5D642205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083" y="401928"/>
            <a:ext cx="8095376" cy="942363"/>
          </a:xfrm>
        </p:spPr>
        <p:txBody>
          <a:bodyPr/>
          <a:lstStyle/>
          <a:p>
            <a:pPr algn="ctr"/>
            <a:r>
              <a:rPr lang="en-US" dirty="0"/>
              <a:t>Express Scripts Contact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7861F-BEB9-8FA7-79C6-984CDF989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5841" y="2630159"/>
            <a:ext cx="6033859" cy="1320800"/>
          </a:xfrm>
        </p:spPr>
        <p:txBody>
          <a:bodyPr>
            <a:noAutofit/>
          </a:bodyPr>
          <a:lstStyle/>
          <a:p>
            <a:pPr marL="0" indent="0" algn="ctr" defTabSz="912813" eaLnBrk="1" hangingPunct="1">
              <a:buNone/>
            </a:pPr>
            <a:r>
              <a:rPr lang="en-US" altLang="en-US" sz="4000" dirty="0">
                <a:hlinkClick r:id="rId2"/>
              </a:rPr>
              <a:t>www.express-scripts.com</a:t>
            </a:r>
            <a:endParaRPr lang="en-US" altLang="en-US" sz="4000" dirty="0"/>
          </a:p>
          <a:p>
            <a:pPr marL="0" indent="0" algn="ctr" defTabSz="912813" eaLnBrk="1" hangingPunct="1">
              <a:buNone/>
            </a:pPr>
            <a:r>
              <a:rPr lang="en-US" altLang="en-US" sz="4000" dirty="0"/>
              <a:t>1-800-711-0917</a:t>
            </a:r>
          </a:p>
        </p:txBody>
      </p:sp>
    </p:spTree>
    <p:extLst>
      <p:ext uri="{BB962C8B-B14F-4D97-AF65-F5344CB8AC3E}">
        <p14:creationId xmlns:p14="http://schemas.microsoft.com/office/powerpoint/2010/main" val="1345648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5C798F-8D3F-65BA-0288-8C6B9E6DF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46EDE23-24DF-6261-8807-FCE46894B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0A5300F9-7064-2F30-2C71-F7ABD47E1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D49E7176-7BC4-DF18-D080-70F2B617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15845" y="0"/>
            <a:ext cx="6379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7406D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Find a Doctor (BCBS)</a:t>
            </a:r>
          </a:p>
        </p:txBody>
      </p:sp>
      <p:pic>
        <p:nvPicPr>
          <p:cNvPr id="4" name="Picture 3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3E0B0CC7-5274-5683-3258-92D1B7858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37" y="895349"/>
            <a:ext cx="9290926" cy="55721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ADAB24E7-0332-1345-E85A-2E9BB35BFCB9}"/>
              </a:ext>
            </a:extLst>
          </p:cNvPr>
          <p:cNvSpPr/>
          <p:nvPr/>
        </p:nvSpPr>
        <p:spPr>
          <a:xfrm rot="5400000">
            <a:off x="8147066" y="1760076"/>
            <a:ext cx="726718" cy="33497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628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07C099-33AD-F654-BC81-635D452D7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4160DEF-BBF6-D9F7-058B-182051BF8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276D8E8-1417-BB0E-1ACA-3E7DC666F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ABBD040-727F-C9CD-E46A-94D59E6FF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" name="Picture 2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2B35FD88-9344-1D61-2213-75CFF7D4E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632" y="91538"/>
            <a:ext cx="7462735" cy="66749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E592DADF-EB17-DB7C-C13A-FAAF7C7DE30C}"/>
              </a:ext>
            </a:extLst>
          </p:cNvPr>
          <p:cNvSpPr/>
          <p:nvPr/>
        </p:nvSpPr>
        <p:spPr>
          <a:xfrm rot="18035159">
            <a:off x="5147834" y="1897236"/>
            <a:ext cx="726718" cy="33497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6C01B448-9882-F38F-737D-9702612B1FB8}"/>
              </a:ext>
            </a:extLst>
          </p:cNvPr>
          <p:cNvSpPr/>
          <p:nvPr/>
        </p:nvSpPr>
        <p:spPr>
          <a:xfrm rot="10800000">
            <a:off x="3508010" y="4353924"/>
            <a:ext cx="726718" cy="33497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994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DB6649-94B5-3677-CDA7-0C3218EF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7F64D7-B0D8-CB99-D94D-B8EA3A98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2A2AD9C-FDCE-78D0-D528-D9A03CD6A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EE69C2-0279-C743-7A14-C243E3E64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3" name="Picture 2" descr="Graphical user interface, application, Teams&#10;&#10;AI-generated content may be incorrect.">
            <a:extLst>
              <a:ext uri="{FF2B5EF4-FFF2-40B4-BE49-F238E27FC236}">
                <a16:creationId xmlns:a16="http://schemas.microsoft.com/office/drawing/2014/main" id="{1C4098D2-312F-50CA-850C-599ACF35B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806" y="0"/>
            <a:ext cx="6034388" cy="6858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B2919EAF-EA8C-DD41-999F-4621F1F630F3}"/>
              </a:ext>
            </a:extLst>
          </p:cNvPr>
          <p:cNvSpPr/>
          <p:nvPr/>
        </p:nvSpPr>
        <p:spPr>
          <a:xfrm rot="10800000">
            <a:off x="2352088" y="2833077"/>
            <a:ext cx="726718" cy="33497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6399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81853-757C-F817-AFB2-99A157103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B803DE3-DF4D-3261-75C9-24831AF64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87DB3A27-AAB0-A721-3387-85A431FE4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2281515-F4D2-D3D2-F555-E7CFDB448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A839A13-E751-191A-C727-8BA09331D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97" y="1315872"/>
            <a:ext cx="10621818" cy="51271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0041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88511E-CC8F-91ED-CFEE-91BCEBAE1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2D48C21-21A6-451D-331D-63C540507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901D0AA-0839-6E4D-4164-57D351098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E5E6168-76B8-1492-D64E-416C3D5FB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8C6F46-E331-A8E0-F4B3-7C72ADC5EEAE}"/>
              </a:ext>
            </a:extLst>
          </p:cNvPr>
          <p:cNvGrpSpPr/>
          <p:nvPr/>
        </p:nvGrpSpPr>
        <p:grpSpPr>
          <a:xfrm>
            <a:off x="933449" y="1142264"/>
            <a:ext cx="10616379" cy="5447109"/>
            <a:chOff x="588476" y="1299253"/>
            <a:chExt cx="10707232" cy="5558747"/>
          </a:xfrm>
        </p:grpSpPr>
        <p:pic>
          <p:nvPicPr>
            <p:cNvPr id="3" name="Picture 2" descr="A screenshot of a computer">
              <a:extLst>
                <a:ext uri="{FF2B5EF4-FFF2-40B4-BE49-F238E27FC236}">
                  <a16:creationId xmlns:a16="http://schemas.microsoft.com/office/drawing/2014/main" id="{587972F3-3E6D-FA20-D30C-F248B72CB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476" y="1299253"/>
              <a:ext cx="10707232" cy="5558747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68E78C9-5B72-8309-2426-6A9C7EBCD97F}"/>
                </a:ext>
              </a:extLst>
            </p:cNvPr>
            <p:cNvSpPr/>
            <p:nvPr/>
          </p:nvSpPr>
          <p:spPr>
            <a:xfrm>
              <a:off x="1865014" y="4807390"/>
              <a:ext cx="1919335" cy="334978"/>
            </a:xfrm>
            <a:prstGeom prst="rect">
              <a:avLst/>
            </a:prstGeom>
            <a:solidFill>
              <a:schemeClr val="tx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844E151-75E8-919B-B6A2-FB470EFADE0B}"/>
                </a:ext>
              </a:extLst>
            </p:cNvPr>
            <p:cNvSpPr/>
            <p:nvPr/>
          </p:nvSpPr>
          <p:spPr>
            <a:xfrm>
              <a:off x="1865014" y="5540721"/>
              <a:ext cx="1810693" cy="334978"/>
            </a:xfrm>
            <a:prstGeom prst="rect">
              <a:avLst/>
            </a:prstGeom>
            <a:solidFill>
              <a:schemeClr val="tx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4" name="Arrow: Left 13">
              <a:extLst>
                <a:ext uri="{FF2B5EF4-FFF2-40B4-BE49-F238E27FC236}">
                  <a16:creationId xmlns:a16="http://schemas.microsoft.com/office/drawing/2014/main" id="{581DB1C6-3D36-2361-39E4-9DC918002057}"/>
                </a:ext>
              </a:extLst>
            </p:cNvPr>
            <p:cNvSpPr/>
            <p:nvPr/>
          </p:nvSpPr>
          <p:spPr>
            <a:xfrm>
              <a:off x="9053465" y="5791137"/>
              <a:ext cx="726718" cy="334978"/>
            </a:xfrm>
            <a:prstGeom prst="leftArrow">
              <a:avLst/>
            </a:prstGeom>
            <a:solidFill>
              <a:srgbClr val="FF0000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3278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03A9C-8B5C-0DB9-4545-DB6036A7D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BAE67E5-229A-1D83-C765-94CE1EB60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D05AFCA1-791D-E282-9BDA-7F86149BA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0A7E6E2-FFE8-534B-6372-B33B0580F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BACB2F8-6AB1-438A-9A8C-0589AC21D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223" y="133833"/>
            <a:ext cx="10197494" cy="64653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Enrolling Dependents </a:t>
            </a:r>
          </a:p>
        </p:txBody>
      </p:sp>
      <p:graphicFrame>
        <p:nvGraphicFramePr>
          <p:cNvPr id="7" name="Content Placeholder 1">
            <a:extLst>
              <a:ext uri="{FF2B5EF4-FFF2-40B4-BE49-F238E27FC236}">
                <a16:creationId xmlns:a16="http://schemas.microsoft.com/office/drawing/2014/main" id="{5B2FBCA5-69FD-BD9A-4CB4-B094623AAD4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3911" y="868580"/>
          <a:ext cx="10964308" cy="5120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FA5CB86-8F72-DF1D-1ADA-B5B86AF89F05}"/>
              </a:ext>
            </a:extLst>
          </p:cNvPr>
          <p:cNvSpPr txBox="1"/>
          <p:nvPr/>
        </p:nvSpPr>
        <p:spPr>
          <a:xfrm>
            <a:off x="6604451" y="3520373"/>
            <a:ext cx="4971853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Birth Certificates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Marriage and/or Civil Union Certificates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Social Security Cards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Legal paperwork if fostering, adopting or obtaining legal guardianship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Documentation of shared address/assets</a:t>
            </a:r>
          </a:p>
        </p:txBody>
      </p:sp>
    </p:spTree>
    <p:extLst>
      <p:ext uri="{BB962C8B-B14F-4D97-AF65-F5344CB8AC3E}">
        <p14:creationId xmlns:p14="http://schemas.microsoft.com/office/powerpoint/2010/main" val="980531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6A0DAB-4BD8-25DA-6788-C08342A3C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B6A8F-E29E-3C1F-BD3D-CFFF3DA98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743712"/>
          </a:xfrm>
        </p:spPr>
        <p:txBody>
          <a:bodyPr>
            <a:normAutofit/>
          </a:bodyPr>
          <a:lstStyle/>
          <a:p>
            <a:pPr algn="ctr"/>
            <a:r>
              <a:rPr lang="en-US" altLang="en-US" dirty="0"/>
              <a:t>IMPORTANT! Qualifying Life Events</a:t>
            </a:r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3F59CB-5954-D754-1A94-321D290AD7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4769" y="1554827"/>
            <a:ext cx="10134598" cy="4693573"/>
          </a:xfrm>
        </p:spPr>
        <p:txBody>
          <a:bodyPr>
            <a:noAutofit/>
          </a:bodyPr>
          <a:lstStyle/>
          <a:p>
            <a:pPr marL="395478" indent="-28575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If you have a change in status, e.g. Marriage, Divorce, Birth or Adoption, etc., the new dependent must be added to your health coverage within </a:t>
            </a:r>
            <a:r>
              <a:rPr lang="en-US" altLang="en-US" sz="2800" b="1" i="1" u="sng" dirty="0">
                <a:solidFill>
                  <a:srgbClr val="FF0000"/>
                </a:solidFill>
              </a:rPr>
              <a:t>30 days </a:t>
            </a:r>
            <a:r>
              <a:rPr lang="en-US" altLang="en-US" sz="2800" dirty="0"/>
              <a:t>of the event.</a:t>
            </a:r>
          </a:p>
          <a:p>
            <a:pPr marL="395478" indent="-28575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If you do not enroll additional family member within </a:t>
            </a:r>
            <a:r>
              <a:rPr lang="en-US" altLang="en-US" sz="2800" b="1" i="1" u="sng" dirty="0">
                <a:solidFill>
                  <a:srgbClr val="FF0000"/>
                </a:solidFill>
              </a:rPr>
              <a:t>30 days </a:t>
            </a:r>
            <a:r>
              <a:rPr lang="en-US" altLang="en-US" sz="2800" dirty="0"/>
              <a:t>of the event, you must wait until the next Open Enrollment! </a:t>
            </a:r>
          </a:p>
          <a:p>
            <a:pPr marL="395478" indent="-285750" eaLnBrk="1" fontAlgn="auto" hangingPunct="1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800" dirty="0"/>
              <a:t>To make a change in your status for any of the above reasons contact the Division of Benefits &amp; Workforce Wellness.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8775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BB46D6E4-F98C-B506-1B02-06F3ED2617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0252" y="2415562"/>
            <a:ext cx="7767637" cy="1635271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tx1"/>
                </a:solidFill>
              </a:rPr>
              <a:t>Dental &amp; Vision Plans</a:t>
            </a:r>
          </a:p>
        </p:txBody>
      </p:sp>
    </p:spTree>
    <p:extLst>
      <p:ext uri="{BB962C8B-B14F-4D97-AF65-F5344CB8AC3E}">
        <p14:creationId xmlns:p14="http://schemas.microsoft.com/office/powerpoint/2010/main" val="4260595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4" name="Group 1148">
            <a:extLst>
              <a:ext uri="{FF2B5EF4-FFF2-40B4-BE49-F238E27FC236}">
                <a16:creationId xmlns:a16="http://schemas.microsoft.com/office/drawing/2014/main" id="{790A61EA-9903-A705-0A7A-AD33AF1EDA50}"/>
              </a:ext>
            </a:extLst>
          </p:cNvPr>
          <p:cNvGraphicFramePr>
            <a:graphicFrameLocks/>
          </p:cNvGraphicFramePr>
          <p:nvPr/>
        </p:nvGraphicFramePr>
        <p:xfrm>
          <a:off x="489003" y="480060"/>
          <a:ext cx="11225986" cy="5897878"/>
        </p:xfrm>
        <a:graphic>
          <a:graphicData uri="http://schemas.openxmlformats.org/drawingml/2006/table">
            <a:tbl>
              <a:tblPr firstRow="1" bandRow="1"/>
              <a:tblGrid>
                <a:gridCol w="562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1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603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0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Plan 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Horizon Dental CHOICE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Deductible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None</a:t>
                      </a: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0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Choice of Dentists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Must use their network of Dentists (limited)  See www.horizonblue.com</a:t>
                      </a: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Annual Benefit Maximum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Unlimited</a:t>
                      </a: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Coverage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Preventive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Basic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6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50%</a:t>
                      </a:r>
                    </a:p>
                  </a:txBody>
                  <a:tcPr marL="69062" marR="69062" marT="34533" marB="345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5048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Orthodontic Benefit or Out of State Coverage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Dependent Children are covered until age 26 (End of Month)</a:t>
                      </a:r>
                    </a:p>
                  </a:txBody>
                  <a:tcPr marL="69062" marR="69062" marT="34533" marB="345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09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2" name="Group 69">
            <a:extLst>
              <a:ext uri="{FF2B5EF4-FFF2-40B4-BE49-F238E27FC236}">
                <a16:creationId xmlns:a16="http://schemas.microsoft.com/office/drawing/2014/main" id="{DC100E97-A4C5-C41A-4601-6F08A14FE848}"/>
              </a:ext>
            </a:extLst>
          </p:cNvPr>
          <p:cNvGraphicFramePr>
            <a:graphicFrameLocks/>
          </p:cNvGraphicFramePr>
          <p:nvPr/>
        </p:nvGraphicFramePr>
        <p:xfrm>
          <a:off x="477012" y="500656"/>
          <a:ext cx="11237976" cy="5877282"/>
        </p:xfrm>
        <a:graphic>
          <a:graphicData uri="http://schemas.openxmlformats.org/drawingml/2006/table">
            <a:tbl>
              <a:tblPr firstRow="1" bandRow="1"/>
              <a:tblGrid>
                <a:gridCol w="5618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8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64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1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Plan II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Horizon Dental OPTION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0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Deductible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$25/person $75/family</a:t>
                      </a: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5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Choice of Dentists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Select any dentist you choose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(in and out of network)</a:t>
                      </a: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Annual Benefit Maximum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$2,000/person</a:t>
                      </a: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Coverage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Preventive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100% of Maximum Allowable Charge (MAC)</a:t>
                      </a: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Basic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80% of MAC</a:t>
                      </a: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50% of MAC </a:t>
                      </a:r>
                    </a:p>
                  </a:txBody>
                  <a:tcPr marL="69905" marR="69905" marT="34950" marB="349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7351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Orthodontic Benefit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Dependent children are covered until age 26 (End of Month)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 of State Coverage available</a:t>
                      </a:r>
                    </a:p>
                  </a:txBody>
                  <a:tcPr marL="69905" marR="69905" marT="34950" marB="349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281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4" name="Group 1148">
            <a:extLst>
              <a:ext uri="{FF2B5EF4-FFF2-40B4-BE49-F238E27FC236}">
                <a16:creationId xmlns:a16="http://schemas.microsoft.com/office/drawing/2014/main" id="{CF34BB23-46E6-9B5F-0496-0971742FF28A}"/>
              </a:ext>
            </a:extLst>
          </p:cNvPr>
          <p:cNvGraphicFramePr>
            <a:graphicFrameLocks/>
          </p:cNvGraphicFramePr>
          <p:nvPr/>
        </p:nvGraphicFramePr>
        <p:xfrm>
          <a:off x="489001" y="480060"/>
          <a:ext cx="11266255" cy="5897881"/>
        </p:xfrm>
        <a:graphic>
          <a:graphicData uri="http://schemas.openxmlformats.org/drawingml/2006/table">
            <a:tbl>
              <a:tblPr firstRow="1" bandRow="1"/>
              <a:tblGrid>
                <a:gridCol w="5254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82637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Plan III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DSO-Dental Services Organization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0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Deductible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None</a:t>
                      </a: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6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Choice of Dentists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services available at Eastern Dental</a:t>
                      </a: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8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Annual Benefit Maximum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Unlimited</a:t>
                      </a: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8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Coverage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8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Preventive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8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Basic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100%</a:t>
                      </a: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8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Major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2200">
                          <a:effectLst/>
                        </a:rPr>
                        <a:t>Covered 100 % after $175.00 deductible</a:t>
                      </a:r>
                      <a:endParaRPr lang="en-US" sz="2200">
                        <a:solidFill>
                          <a:srgbClr val="37609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958" marR="73958" marT="36982" marB="369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9446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2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Orthodontic coverage available- </a:t>
                      </a:r>
                      <a:r>
                        <a:rPr lang="en-US" sz="220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$1300 stainless steel (child)/$2500 adult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2200" b="1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Dependent children can stay enrolled until age 26 (End of Month)</a:t>
                      </a:r>
                    </a:p>
                  </a:txBody>
                  <a:tcPr marL="73958" marR="73958" marT="36982" marB="369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360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7EF4E2-019A-7322-E2F1-C4198D5F9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A4D026A2-7476-44B0-9648-BB98882F7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8F8FC21-0A44-4045-95A1-B7935D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209B962-CD29-4D46-A7B0-10F6C7CF1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23">
              <a:extLst>
                <a:ext uri="{FF2B5EF4-FFF2-40B4-BE49-F238E27FC236}">
                  <a16:creationId xmlns:a16="http://schemas.microsoft.com/office/drawing/2014/main" id="{CC8D40CF-4D47-411D-A8B7-0E4B29E98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6" name="Rectangle 25">
              <a:extLst>
                <a:ext uri="{FF2B5EF4-FFF2-40B4-BE49-F238E27FC236}">
                  <a16:creationId xmlns:a16="http://schemas.microsoft.com/office/drawing/2014/main" id="{9B48A2AD-5257-4384-A7F5-A1EE4E688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04C26DE3-844C-47DA-831E-E7D7BF617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8" name="Rectangle 27">
              <a:extLst>
                <a:ext uri="{FF2B5EF4-FFF2-40B4-BE49-F238E27FC236}">
                  <a16:creationId xmlns:a16="http://schemas.microsoft.com/office/drawing/2014/main" id="{922D975E-0684-4AA6-9FB7-929B250D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9" name="Rectangle 28">
              <a:extLst>
                <a:ext uri="{FF2B5EF4-FFF2-40B4-BE49-F238E27FC236}">
                  <a16:creationId xmlns:a16="http://schemas.microsoft.com/office/drawing/2014/main" id="{38ED5A9A-F0C7-4547-BC1E-22FC89BD2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70" name="Rectangle 29">
              <a:extLst>
                <a:ext uri="{FF2B5EF4-FFF2-40B4-BE49-F238E27FC236}">
                  <a16:creationId xmlns:a16="http://schemas.microsoft.com/office/drawing/2014/main" id="{2D743765-A245-4349-A5CE-4AB5F078F9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0AF7217B-D042-44D2-9FC7-71FAB665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72" name="Isosceles Triangle 71">
              <a:extLst>
                <a:ext uri="{FF2B5EF4-FFF2-40B4-BE49-F238E27FC236}">
                  <a16:creationId xmlns:a16="http://schemas.microsoft.com/office/drawing/2014/main" id="{1CC9171B-8BEB-48B1-B9BE-E9584522D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6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8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9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0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2" name="Content Placeholder 5">
            <a:extLst>
              <a:ext uri="{FF2B5EF4-FFF2-40B4-BE49-F238E27FC236}">
                <a16:creationId xmlns:a16="http://schemas.microsoft.com/office/drawing/2014/main" id="{284CFAE5-3319-7C08-88FC-F2AC4580BA22}"/>
              </a:ext>
            </a:extLst>
          </p:cNvPr>
          <p:cNvGraphicFramePr>
            <a:graphicFrameLocks/>
          </p:cNvGraphicFramePr>
          <p:nvPr/>
        </p:nvGraphicFramePr>
        <p:xfrm>
          <a:off x="0" y="-9144"/>
          <a:ext cx="12188824" cy="6958690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2671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5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4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7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9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Feature</a:t>
                      </a:r>
                      <a:endParaRPr lang="en-US" sz="2600" dirty="0">
                        <a:solidFill>
                          <a:srgbClr val="37609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Dental Choice</a:t>
                      </a:r>
                      <a:endParaRPr lang="en-US" sz="2600" dirty="0">
                        <a:solidFill>
                          <a:srgbClr val="37609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Dental Option</a:t>
                      </a:r>
                      <a:endParaRPr lang="en-US" sz="2600" dirty="0">
                        <a:solidFill>
                          <a:srgbClr val="37609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DSO</a:t>
                      </a:r>
                      <a:endParaRPr lang="en-US" sz="2600" dirty="0">
                        <a:solidFill>
                          <a:srgbClr val="37609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Deductible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$25/person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$75/family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Choice of Dentists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In Network only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In &amp; Out of network</a:t>
                      </a: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Eastern Dental locations only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07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Annual Benefit Maximum 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Unlimited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$2,000 annual per person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>
                          <a:solidFill>
                            <a:schemeClr val="tx1"/>
                          </a:solidFill>
                          <a:effectLst/>
                        </a:rPr>
                        <a:t>Unlimited</a:t>
                      </a:r>
                      <a:endParaRPr lang="en-US" sz="2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Coverage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In State only 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In &amp; Out of State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In State only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Preventive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100% of Maximum Allowable Charge (MAC)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No Cost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2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>
                          <a:solidFill>
                            <a:schemeClr val="tx1"/>
                          </a:solidFill>
                          <a:effectLst/>
                        </a:rPr>
                        <a:t>Basic </a:t>
                      </a:r>
                      <a:endParaRPr lang="en-US" sz="22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80% of MAC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No Cost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2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Major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50%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50% of MAC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effectLst/>
                        </a:rPr>
                        <a:t>$175.00</a:t>
                      </a:r>
                      <a:endParaRPr lang="en-US" sz="2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687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  <a:effectLst/>
                        </a:rPr>
                        <a:t>Orthodontic</a:t>
                      </a:r>
                      <a:endParaRPr lang="en-US" sz="2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</a:rPr>
                        <a:t>$1300 stainless steel (child)/$2500 adult</a:t>
                      </a:r>
                      <a:endParaRPr lang="en-US" sz="2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630" marR="41630" marT="0" marB="0">
                    <a:solidFill>
                      <a:srgbClr val="EA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334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E9B06-498C-AAE2-F33D-EEF4930B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E71277-B9AF-8FAB-E456-06DFA4AF9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170688"/>
            <a:ext cx="10197494" cy="109945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Enrolling in Dental Plans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8" name="Content Placeholder 1">
            <a:extLst>
              <a:ext uri="{FF2B5EF4-FFF2-40B4-BE49-F238E27FC236}">
                <a16:creationId xmlns:a16="http://schemas.microsoft.com/office/drawing/2014/main" id="{8FEA1217-0757-13E3-CC08-610CC20B5DF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66929" y="960120"/>
          <a:ext cx="11055096" cy="566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56916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018930-44F3-D38F-8676-DF37E261F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3946F2D-D767-0B9C-A657-CE1E42D60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885C11F1-C924-FC16-7E74-201CFD4A3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A9A0C084-1492-E9F6-8143-31DF19B63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000AF5A-ACFD-842E-E919-EA2E2EE7C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962" y="1086809"/>
            <a:ext cx="9601838" cy="4140433"/>
          </a:xfrm>
        </p:spPr>
        <p:txBody>
          <a:bodyPr>
            <a:normAutofit/>
          </a:bodyPr>
          <a:lstStyle/>
          <a:p>
            <a:pPr marL="0" indent="0" defTabSz="912813" eaLnBrk="1" hangingPunct="1">
              <a:buNone/>
            </a:pPr>
            <a:r>
              <a:rPr lang="en-US" altLang="en-US" sz="2800" dirty="0"/>
              <a:t>Davis Vision (aka Panorama III Alt B)</a:t>
            </a:r>
          </a:p>
          <a:p>
            <a:pPr lvl="1" defTabSz="912813">
              <a:buFont typeface="Courier New" panose="02070309020205020404" pitchFamily="49" charset="0"/>
              <a:buChar char="o"/>
            </a:pPr>
            <a:r>
              <a:rPr lang="en-US" altLang="en-US" sz="2800" dirty="0"/>
              <a:t>Eye Exam – Every 12 months</a:t>
            </a:r>
          </a:p>
          <a:p>
            <a:pPr lvl="1" defTabSz="912813">
              <a:buFont typeface="Courier New" panose="02070309020205020404" pitchFamily="49" charset="0"/>
              <a:buChar char="o"/>
            </a:pPr>
            <a:r>
              <a:rPr lang="en-US" altLang="en-US" sz="2800" dirty="0"/>
              <a:t>Contact Lens Fitting</a:t>
            </a:r>
          </a:p>
          <a:p>
            <a:pPr lvl="1" defTabSz="912813">
              <a:buFont typeface="Courier New" panose="02070309020205020404" pitchFamily="49" charset="0"/>
              <a:buChar char="o"/>
            </a:pPr>
            <a:r>
              <a:rPr lang="en-US" altLang="en-US" sz="2800" dirty="0"/>
              <a:t>Available with OMNIA medical plan with no additional payroll deductions</a:t>
            </a:r>
          </a:p>
          <a:p>
            <a:pPr lvl="1" defTabSz="912813">
              <a:buFont typeface="Courier New" panose="02070309020205020404" pitchFamily="49" charset="0"/>
              <a:buChar char="o"/>
            </a:pPr>
            <a:r>
              <a:rPr lang="en-US" altLang="en-US" sz="2800" dirty="0"/>
              <a:t>Completed Vision form is </a:t>
            </a:r>
            <a:r>
              <a:rPr lang="en-US" altLang="en-US" sz="2800" b="1" i="1" u="sng" dirty="0">
                <a:solidFill>
                  <a:srgbClr val="FF0000"/>
                </a:solidFill>
              </a:rPr>
              <a:t>required</a:t>
            </a:r>
            <a:r>
              <a:rPr lang="en-US" altLang="en-US" sz="2800" dirty="0"/>
              <a:t> to enroll</a:t>
            </a:r>
          </a:p>
          <a:p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1A3FAAC5-8B2B-6965-8B5C-31B510CD3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687" y="236457"/>
            <a:ext cx="5818088" cy="105280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dirty="0"/>
              <a:t>Voluntary Vision Plan</a:t>
            </a:r>
          </a:p>
        </p:txBody>
      </p:sp>
    </p:spTree>
    <p:extLst>
      <p:ext uri="{BB962C8B-B14F-4D97-AF65-F5344CB8AC3E}">
        <p14:creationId xmlns:p14="http://schemas.microsoft.com/office/powerpoint/2010/main" val="21922224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5A9EC-7D32-3B28-7AE1-24C41B4A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64C8240-1613-9413-F32B-748844D1B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FAF624F-9D15-F93D-566C-9F635F2D7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23359955-1F3D-F327-23B3-AC4629F37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9456B0D1-15AC-8948-0073-87A84C6B2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23296"/>
            <a:ext cx="12192000" cy="593470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E740AB-EF1C-B3B1-8071-B146AAF5F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53" y="134485"/>
            <a:ext cx="8596668" cy="63197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Davis Vison Summary Plan</a:t>
            </a:r>
          </a:p>
        </p:txBody>
      </p:sp>
    </p:spTree>
    <p:extLst>
      <p:ext uri="{BB962C8B-B14F-4D97-AF65-F5344CB8AC3E}">
        <p14:creationId xmlns:p14="http://schemas.microsoft.com/office/powerpoint/2010/main" val="2011088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0817FD-04EF-A0C8-231C-32F1B5ADD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468B862-B2C2-951F-0FAC-FFCE52BF2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05893DF7-8368-8179-4582-EBDC8FBD3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A20D5118-25FA-9BC7-AB34-87C7B21DD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DAC814B-575F-1B46-0A6B-5D6422056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675" y="200760"/>
            <a:ext cx="8095376" cy="942363"/>
          </a:xfrm>
        </p:spPr>
        <p:txBody>
          <a:bodyPr/>
          <a:lstStyle/>
          <a:p>
            <a:pPr algn="ctr"/>
            <a:r>
              <a:rPr lang="en-US" dirty="0"/>
              <a:t>Davis Vision Contact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13C714-A655-996C-8C77-17CB2560A487}"/>
              </a:ext>
            </a:extLst>
          </p:cNvPr>
          <p:cNvSpPr/>
          <p:nvPr/>
        </p:nvSpPr>
        <p:spPr>
          <a:xfrm>
            <a:off x="2048256" y="1562449"/>
            <a:ext cx="7760417" cy="39971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E7861F-BEB9-8FA7-79C6-984CDF989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324" y="2151986"/>
            <a:ext cx="6928635" cy="2249829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4000" b="0" i="0" u="none" strike="noStrike" baseline="0" dirty="0">
                <a:solidFill>
                  <a:schemeClr val="tx1"/>
                </a:solidFill>
                <a:hlinkClick r:id="rId2"/>
              </a:rPr>
              <a:t>davisvision.com </a:t>
            </a:r>
            <a:endParaRPr lang="en-US" sz="4000" b="0" i="0" u="none" strike="noStrike" baseline="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en-US" sz="4000" dirty="0">
                <a:solidFill>
                  <a:schemeClr val="tx1"/>
                </a:solidFill>
              </a:rPr>
              <a:t>1-800-278-7753</a:t>
            </a:r>
          </a:p>
        </p:txBody>
      </p:sp>
    </p:spTree>
    <p:extLst>
      <p:ext uri="{BB962C8B-B14F-4D97-AF65-F5344CB8AC3E}">
        <p14:creationId xmlns:p14="http://schemas.microsoft.com/office/powerpoint/2010/main" val="3198906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A514A-62AA-810A-E2A0-118FAC677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734" y="2404534"/>
            <a:ext cx="8590327" cy="1646302"/>
          </a:xfrm>
        </p:spPr>
        <p:txBody>
          <a:bodyPr/>
          <a:lstStyle/>
          <a:p>
            <a:pPr algn="ctr"/>
            <a:r>
              <a:rPr lang="en-US" altLang="en-US" dirty="0">
                <a:solidFill>
                  <a:schemeClr val="tx1"/>
                </a:solidFill>
              </a:rPr>
              <a:t>Flexible Spending Accounts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36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3D421-07D7-3721-89B0-4B2E7DC0A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1F012BA-43DB-8D1C-21CE-87878FFFF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EDAACB6-52C3-11F4-6D78-F3B240228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EF3E3758-A281-44D8-0FDD-EA728AB3D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37D7D422-F2A0-A5A1-DB81-7B70B46CEF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0404" y="138817"/>
            <a:ext cx="8596312" cy="106117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200" u="sng" dirty="0"/>
              <a:t>Flexible Spending Account</a:t>
            </a:r>
            <a:br>
              <a:rPr lang="en-US" altLang="en-US" sz="3200" u="sng" dirty="0"/>
            </a:br>
            <a:r>
              <a:rPr lang="en-US" altLang="en-US" sz="3200" dirty="0"/>
              <a:t>Medical Reimbursement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7F1ACC-03B4-35B3-158C-A5D61F997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581" y="1357096"/>
            <a:ext cx="10900670" cy="5153432"/>
          </a:xfrm>
        </p:spPr>
        <p:txBody>
          <a:bodyPr>
            <a:normAutofit/>
          </a:bodyPr>
          <a:lstStyle/>
          <a:p>
            <a:pPr defTabSz="912813" eaLnBrk="1" hangingPunct="1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400" dirty="0"/>
              <a:t>Voluntary Contribution through Payroll Deduction</a:t>
            </a:r>
          </a:p>
          <a:p>
            <a:pPr lvl="1"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200" dirty="0"/>
              <a:t>Card is front loaded and paid through biweekly pay checks</a:t>
            </a:r>
          </a:p>
          <a:p>
            <a:pPr defTabSz="912813" eaLnBrk="1" hangingPunct="1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400" dirty="0"/>
              <a:t>Pre-Tax Savings</a:t>
            </a:r>
          </a:p>
          <a:p>
            <a:pPr lvl="1" defTabSz="912813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/>
              <a:t>Minimum Contribution: $240 /year</a:t>
            </a:r>
          </a:p>
          <a:p>
            <a:pPr lvl="1" defTabSz="912813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/>
              <a:t>Maximum Contribution: $3,330/year</a:t>
            </a:r>
          </a:p>
          <a:p>
            <a:pPr defTabSz="912813" eaLnBrk="1" hangingPunct="1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400" dirty="0"/>
              <a:t>Use for:  </a:t>
            </a:r>
          </a:p>
          <a:p>
            <a:pPr lvl="1" defTabSz="912813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/>
              <a:t>Vision Wear</a:t>
            </a:r>
          </a:p>
          <a:p>
            <a:pPr lvl="1" defTabSz="912813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/>
              <a:t>RX &amp; Medical Co-Payments</a:t>
            </a:r>
          </a:p>
          <a:p>
            <a:pPr lvl="1" defTabSz="912813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2200" dirty="0"/>
              <a:t>Qualifying non-reimbursed medical and dental expenses</a:t>
            </a:r>
          </a:p>
          <a:p>
            <a:pPr defTabSz="912813" eaLnBrk="1" hangingPunct="1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600" dirty="0"/>
              <a:t>Cautiously determine your voluntary contribution. </a:t>
            </a:r>
            <a:r>
              <a:rPr lang="en-US" altLang="en-US" sz="2600" i="1" dirty="0"/>
              <a:t>“Use it or lose it!”</a:t>
            </a:r>
          </a:p>
          <a:p>
            <a:pPr marL="0" indent="0" defTabSz="912813" eaLnBrk="1" hangingPunct="1">
              <a:lnSpc>
                <a:spcPct val="110000"/>
              </a:lnSpc>
              <a:buNone/>
            </a:pPr>
            <a:endParaRPr lang="en-US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7230827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281CA2-BCB3-EFFF-F6F9-C6AD770D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B884663-4375-BAA0-2916-D8BFA6CF0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81C000D4-309F-7306-EDC1-6DF5F2815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3E92ABE-CFC6-274D-FCFC-E9CAF5BAA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8E7ABC-71D5-EC76-F32C-8F30666B5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02" y="1335024"/>
            <a:ext cx="10725574" cy="4992624"/>
          </a:xfrm>
        </p:spPr>
        <p:txBody>
          <a:bodyPr>
            <a:normAutofit/>
          </a:bodyPr>
          <a:lstStyle/>
          <a:p>
            <a:pPr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Voluntary Contribution through Payroll Deduction</a:t>
            </a:r>
          </a:p>
          <a:p>
            <a:pPr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Pre-Tax Savings</a:t>
            </a:r>
          </a:p>
          <a:p>
            <a:pPr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Use for:  </a:t>
            </a:r>
          </a:p>
          <a:p>
            <a:pPr lvl="1"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Child Care &amp; Summer Camp Facility Tuition</a:t>
            </a:r>
          </a:p>
          <a:p>
            <a:pPr lvl="2" defTabSz="912813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2400" dirty="0"/>
              <a:t>Up to age 12</a:t>
            </a:r>
          </a:p>
          <a:p>
            <a:pPr lvl="1"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Approved Care Costs for Elderly / Dependent Needs</a:t>
            </a:r>
          </a:p>
          <a:p>
            <a:pPr defTabSz="912813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altLang="en-US" sz="2800" dirty="0"/>
              <a:t>Cautiously determine your voluntary contribution.                  </a:t>
            </a:r>
            <a:r>
              <a:rPr lang="en-US" altLang="en-US" sz="2800" b="1" i="1" dirty="0"/>
              <a:t>“Use it or lose it!”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53F6FD-23B1-0B9E-FF45-D78575DF3314}"/>
              </a:ext>
            </a:extLst>
          </p:cNvPr>
          <p:cNvSpPr txBox="1"/>
          <p:nvPr/>
        </p:nvSpPr>
        <p:spPr>
          <a:xfrm>
            <a:off x="1883664" y="109728"/>
            <a:ext cx="760018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Flexible Spending Account</a:t>
            </a:r>
            <a:br>
              <a:rPr kumimoji="0" lang="en-US" altLang="en-US" sz="29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</a:br>
            <a:r>
              <a:rPr kumimoji="0" lang="en-US" alt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Dependent Care Reimbursement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270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CECCDB-CE00-3DEC-459C-6E0F81D7E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DCE5926-7AD7-3180-2682-7C826D544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AF59060-212B-ED9E-A509-761ECDEFC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BD9C6A0-A5CD-09A4-8F9C-DC14CC4E5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51A82BA-259E-6FF0-696F-3B94B3FD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318" y="326136"/>
            <a:ext cx="8596668" cy="7802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Transportation &amp; Parking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7F66FFA-1F03-1E29-AAEE-4A74DFDD4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454" y="1278762"/>
            <a:ext cx="9676194" cy="4820285"/>
          </a:xfrm>
        </p:spPr>
        <p:txBody>
          <a:bodyPr>
            <a:normAutofit/>
          </a:bodyPr>
          <a:lstStyle/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altLang="en-US" sz="3200" dirty="0"/>
              <a:t>The IRS allows employees to pay for eligible transportation expenses with pre-tax dollars. Qualified expenses are those for mass transit, parking at or near your work location, or commuter parking near a transit stop or station.</a:t>
            </a:r>
          </a:p>
          <a:p>
            <a:pPr marL="0" indent="0" eaLnBrk="1" hangingPunct="1">
              <a:buNone/>
            </a:pPr>
            <a:endParaRPr lang="en-US" altLang="en-US" sz="3200" dirty="0"/>
          </a:p>
          <a:p>
            <a:pPr eaLnBrk="1" hangingPunct="1">
              <a:buFont typeface="Courier New" panose="02070309020205020404" pitchFamily="49" charset="0"/>
              <a:buChar char="o"/>
            </a:pPr>
            <a:r>
              <a:rPr lang="en-US" altLang="en-US" sz="3200" dirty="0"/>
              <a:t>This is for the employee only and cannot be used by family members.</a:t>
            </a:r>
          </a:p>
        </p:txBody>
      </p:sp>
    </p:spTree>
    <p:extLst>
      <p:ext uri="{BB962C8B-B14F-4D97-AF65-F5344CB8AC3E}">
        <p14:creationId xmlns:p14="http://schemas.microsoft.com/office/powerpoint/2010/main" val="34877861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6A43-178C-75F0-5BAA-2A9185200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105249"/>
            <a:ext cx="8596668" cy="1826581"/>
          </a:xfrm>
        </p:spPr>
        <p:txBody>
          <a:bodyPr>
            <a:normAutofit/>
          </a:bodyPr>
          <a:lstStyle/>
          <a:p>
            <a:r>
              <a:rPr lang="en-US" sz="5400" dirty="0"/>
              <a:t>Disability Compensation</a:t>
            </a:r>
          </a:p>
        </p:txBody>
      </p:sp>
    </p:spTree>
    <p:extLst>
      <p:ext uri="{BB962C8B-B14F-4D97-AF65-F5344CB8AC3E}">
        <p14:creationId xmlns:p14="http://schemas.microsoft.com/office/powerpoint/2010/main" val="15805553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E6431C-1CB6-91FC-C47A-DCA6DD956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6DBBD20-C972-3DF5-0802-04BE6B119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5FB38C2-B135-9F90-1191-78BC2488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8CFAB725-544C-9CC6-3FB0-65DC3E086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B623C70-41F9-D4F8-B85A-04074F42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045" y="255835"/>
            <a:ext cx="8596668" cy="859733"/>
          </a:xfrm>
        </p:spPr>
        <p:txBody>
          <a:bodyPr/>
          <a:lstStyle/>
          <a:p>
            <a:pPr algn="ctr"/>
            <a:r>
              <a:rPr lang="en-US" dirty="0"/>
              <a:t>Temporary Disability Compensation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DCF8DEC-BD7D-8B99-4B19-B1132B05C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117" y="899196"/>
            <a:ext cx="10169827" cy="5666154"/>
          </a:xfrm>
        </p:spPr>
        <p:txBody>
          <a:bodyPr>
            <a:normAutofit/>
          </a:bodyPr>
          <a:lstStyle/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600" dirty="0"/>
              <a:t>Eligibility</a:t>
            </a:r>
          </a:p>
          <a:p>
            <a:pPr lvl="1" defTabSz="912813" eaLnBrk="1" hangingPunct="1">
              <a:buFont typeface="Wingdings" panose="05000000000000000000" pitchFamily="2" charset="2"/>
              <a:buChar char="§"/>
            </a:pPr>
            <a:r>
              <a:rPr lang="en-US" altLang="en-US" sz="2200" dirty="0"/>
              <a:t>Must work a minimum of 20 hours/week </a:t>
            </a:r>
          </a:p>
          <a:p>
            <a:pPr lvl="1" defTabSz="912813" eaLnBrk="1" hangingPunct="1">
              <a:buFont typeface="Wingdings" panose="05000000000000000000" pitchFamily="2" charset="2"/>
              <a:buChar char="§"/>
            </a:pPr>
            <a:r>
              <a:rPr lang="en-US" altLang="en-US" sz="2200" dirty="0"/>
              <a:t>Must have been employed for six months</a:t>
            </a:r>
          </a:p>
          <a:p>
            <a:pPr lvl="1" defTabSz="912813" eaLnBrk="1" hangingPunct="1">
              <a:buFont typeface="Wingdings" panose="05000000000000000000" pitchFamily="2" charset="2"/>
              <a:buChar char="§"/>
            </a:pPr>
            <a:r>
              <a:rPr lang="en-US" altLang="en-US" sz="2200" dirty="0"/>
              <a:t>Must provide proof of disability for non-job-related illness or injury, which extends for a minimum of 15 days</a:t>
            </a:r>
          </a:p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600" dirty="0"/>
              <a:t>100% County-funded</a:t>
            </a:r>
          </a:p>
          <a:p>
            <a:pPr lvl="1" defTabSz="912813" eaLnBrk="1" hangingPunct="1">
              <a:buFont typeface="Wingdings" panose="05000000000000000000" pitchFamily="2" charset="2"/>
              <a:buChar char="§"/>
            </a:pPr>
            <a:r>
              <a:rPr lang="en-US" altLang="en-US" sz="2200" dirty="0"/>
              <a:t>Therefore, no deductions made for SDI Taxes</a:t>
            </a:r>
          </a:p>
          <a:p>
            <a:pPr defTabSz="912813" eaLnBrk="1" hangingPunct="1">
              <a:buFont typeface="Courier New" panose="02070309020205020404" pitchFamily="49" charset="0"/>
              <a:buChar char="o"/>
            </a:pPr>
            <a:r>
              <a:rPr lang="en-US" altLang="en-US" sz="2600" dirty="0"/>
              <a:t>Eligible employee receive a maximum of</a:t>
            </a:r>
            <a:r>
              <a:rPr lang="en-US" altLang="en-US" sz="2600" dirty="0">
                <a:solidFill>
                  <a:srgbClr val="FF0000"/>
                </a:solidFill>
              </a:rPr>
              <a:t> $300/week </a:t>
            </a:r>
            <a:r>
              <a:rPr lang="en-US" altLang="en-US" sz="2600" dirty="0"/>
              <a:t>for up to 52 weeks with an </a:t>
            </a:r>
            <a:r>
              <a:rPr lang="en-US" altLang="en-US" sz="2600" b="1" i="1" u="sng" dirty="0"/>
              <a:t>approved leave of absence</a:t>
            </a:r>
            <a:r>
              <a:rPr lang="en-US" altLang="en-US" sz="2600" dirty="0"/>
              <a:t>.  </a:t>
            </a:r>
          </a:p>
          <a:p>
            <a:pPr defTabSz="912813">
              <a:buFont typeface="Courier New" panose="02070309020205020404" pitchFamily="49" charset="0"/>
              <a:buChar char="o"/>
            </a:pPr>
            <a:r>
              <a:rPr lang="en-US" altLang="en-US" sz="2600" dirty="0"/>
              <a:t>You will be billed for your contribution to the health insurance as well as any voluntary benefits, i.e., dental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346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DCCA3-0E03-18CC-1592-96025A4CC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07153C9-0A76-1092-44A3-0F8C3B8C5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E6CFD0F4-9EAE-EDBF-244C-FAEFFD1FC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A6C8C70-28DF-15B8-FA27-17BC15862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653521E-32A1-11E3-6DAD-AACABEE8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6828" y="265164"/>
            <a:ext cx="8284101" cy="95075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Additional Disability Insurance</a:t>
            </a:r>
            <a:br>
              <a:rPr lang="en-US" dirty="0"/>
            </a:b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4130BC-6A12-6EA1-FFB0-9CEF48E24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240" y="1069554"/>
            <a:ext cx="10410152" cy="51483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Voluntary Disability Insurance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/>
              <a:t>Contribution based on salary, age, and amount of accumulated sick time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/>
              <a:t>Guaranteed issue for new employees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/>
              <a:t>Receive up to 60% of salary while on disability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/>
              <a:t>Runs concurrent with Temporary Disability Compensation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/>
              <a:t>Enrollment is completed directly through Colonial Life</a:t>
            </a:r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24220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FC278F-A882-449B-8F87-3F0F28A6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2C3DDC2-CE34-BA06-1856-6A7A1179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8E77DC27-68BF-7E4E-379D-1FA5829CD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4B7DAD9-5E19-6B92-23E7-8879B912D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59941B-1A14-F15D-24BD-DF85A62B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947" y="152361"/>
            <a:ext cx="8596668" cy="1320800"/>
          </a:xfrm>
        </p:spPr>
        <p:txBody>
          <a:bodyPr/>
          <a:lstStyle/>
          <a:p>
            <a:pPr algn="ctr"/>
            <a:r>
              <a:rPr lang="en-US" dirty="0"/>
              <a:t>Other Colonial Life Voluntary Benefits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EE7375-0833-4689-638E-79E1089CF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597" y="939101"/>
            <a:ext cx="10422811" cy="566615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Accident</a:t>
            </a:r>
            <a:endParaRPr lang="en-US" sz="22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Critical Illness</a:t>
            </a:r>
            <a:endParaRPr lang="en-US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Cancer Insurance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Long Term Disability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Hospital Indemnity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All plans are portable after employment ends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800" dirty="0"/>
              <a:t>For all Colonial Life Voluntary benefits, go to: </a:t>
            </a:r>
          </a:p>
          <a:p>
            <a:pPr marL="0" indent="0" algn="ctr">
              <a:buNone/>
            </a:pPr>
            <a:r>
              <a:rPr lang="en-US" sz="2800" dirty="0"/>
              <a:t>Self Service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sz="2800" dirty="0"/>
              <a:t>“My Employee Forms and Memos”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</a:p>
          <a:p>
            <a:pPr marL="0" indent="0" algn="ctr">
              <a:buNone/>
            </a:pPr>
            <a:r>
              <a:rPr lang="en-US" sz="2800" dirty="0">
                <a:sym typeface="Wingdings" panose="05000000000000000000" pitchFamily="2" charset="2"/>
              </a:rPr>
              <a:t>“Benefit </a:t>
            </a:r>
            <a:r>
              <a:rPr lang="en-US" sz="2800" dirty="0" err="1">
                <a:sym typeface="Wingdings" panose="05000000000000000000" pitchFamily="2" charset="2"/>
              </a:rPr>
              <a:t>Forms””Voluntary</a:t>
            </a:r>
            <a:r>
              <a:rPr lang="en-US" sz="2800" dirty="0">
                <a:sym typeface="Wingdings" panose="05000000000000000000" pitchFamily="2" charset="2"/>
              </a:rPr>
              <a:t> Benefits”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6477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CD7E35-5B36-72E0-34E9-B40259F30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A433B96-7956-0C0E-94FE-C14EEAEC5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4DA00530-C66E-0F1C-CA2A-7C496A0572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029BE80-7320-158B-1A5D-400189E1D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AB7BB-EADC-AD5F-D20A-79817B3E2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455" y="248093"/>
            <a:ext cx="8596668" cy="7832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Additional Life Insurance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6FFAB-D534-7208-C765-B0B6C63EE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000" y="1180123"/>
            <a:ext cx="9717268" cy="5666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200" dirty="0">
                <a:solidFill>
                  <a:schemeClr val="tx1"/>
                </a:solidFill>
                <a:effectLst/>
              </a:rPr>
              <a:t>Voluntary Universal Life Insurance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Select the benefit amount that meets your specific needs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Offered on an after-tax basis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3200" dirty="0">
                <a:solidFill>
                  <a:schemeClr val="tx1"/>
                </a:solidFill>
              </a:rPr>
              <a:t>Opportunity to insure your spouse as well</a:t>
            </a:r>
          </a:p>
        </p:txBody>
      </p:sp>
    </p:spTree>
    <p:extLst>
      <p:ext uri="{BB962C8B-B14F-4D97-AF65-F5344CB8AC3E}">
        <p14:creationId xmlns:p14="http://schemas.microsoft.com/office/powerpoint/2010/main" val="11211944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4F7A10-A8D9-7F93-6F85-8FA08D754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10545DA-0EC5-0F01-FAC5-CB3D6F3AB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C6C18B4-2CE5-DDD7-FB09-A3459BE31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2934FDE2-00DD-229A-7660-2F1D92B4D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9941B-1A14-F15D-24BD-DF85A62B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390" y="472440"/>
            <a:ext cx="8596668" cy="782972"/>
          </a:xfrm>
        </p:spPr>
        <p:txBody>
          <a:bodyPr/>
          <a:lstStyle/>
          <a:p>
            <a:pPr algn="ctr"/>
            <a:r>
              <a:rPr lang="en-US" dirty="0"/>
              <a:t>Colonial Life Voluntary Benefits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084F8F-2BD7-C443-7171-1DDB3913E991}"/>
              </a:ext>
            </a:extLst>
          </p:cNvPr>
          <p:cNvSpPr txBox="1"/>
          <p:nvPr/>
        </p:nvSpPr>
        <p:spPr>
          <a:xfrm>
            <a:off x="3207119" y="2074208"/>
            <a:ext cx="54812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Lauren Perri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856-983-9600 x101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2"/>
              </a:rPr>
              <a:t>www.coloniallife.com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6608B-9EFE-87BF-E21A-99E88EA81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793" y="1484594"/>
            <a:ext cx="7443861" cy="375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68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008D98-28CD-79E0-B86C-B646275B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E657C6C-A760-7990-A520-C2E7D989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B63F4D3-8AB6-B42F-4C87-226B8723D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AFD0E0F-D0CD-69B8-899D-B1362CF18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object 4">
            <a:hlinkClick r:id="rId2"/>
          </p:cNvPr>
          <p:cNvSpPr/>
          <p:nvPr/>
        </p:nvSpPr>
        <p:spPr>
          <a:xfrm>
            <a:off x="860229" y="4535501"/>
            <a:ext cx="2006229" cy="1940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81798-8ECC-9A43-0894-A022A5227849}"/>
              </a:ext>
            </a:extLst>
          </p:cNvPr>
          <p:cNvSpPr txBox="1"/>
          <p:nvPr/>
        </p:nvSpPr>
        <p:spPr>
          <a:xfrm>
            <a:off x="2692908" y="381512"/>
            <a:ext cx="6725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Aflac Pet </a:t>
            </a:r>
            <a:r>
              <a:rPr kumimoji="0" lang="en-US" sz="3600" b="0" i="0" u="none" strike="noStrike" kern="1200" cap="none" spc="-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and</a:t>
            </a:r>
            <a:r>
              <a:rPr kumimoji="0" lang="en-US" sz="3600" b="0" i="0" u="none" strike="noStrike" kern="1200" cap="none" spc="-1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Supplemental  </a:t>
            </a:r>
            <a:r>
              <a:rPr kumimoji="0" lang="en-US" sz="3600" b="0" i="0" u="none" strike="noStrike" kern="1200" cap="none" spc="-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Dental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Insurance</a:t>
            </a:r>
            <a:r>
              <a:rPr kumimoji="0" lang="en-US" sz="3600" b="0" i="0" u="none" strike="noStrike" kern="1200" cap="none" spc="-3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Plans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CA7FA1-79C2-4872-BDBD-32531A9952CB}"/>
              </a:ext>
            </a:extLst>
          </p:cNvPr>
          <p:cNvSpPr txBox="1"/>
          <p:nvPr/>
        </p:nvSpPr>
        <p:spPr>
          <a:xfrm>
            <a:off x="1883664" y="2209829"/>
            <a:ext cx="753465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To see the benefits available under the Aflac Plans, scan the QR Code or link below.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2"/>
              </a:rPr>
              <a:t>https://www.aflacenrollment.com/CountyofMonmouth/qqq031429134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50684" y="2047743"/>
            <a:ext cx="1515303" cy="36184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1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720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43DC-680B-6A6B-89AA-E0B6961F0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3818374"/>
            <a:ext cx="8596668" cy="709074"/>
          </a:xfrm>
        </p:spPr>
        <p:txBody>
          <a:bodyPr>
            <a:noAutofit/>
          </a:bodyPr>
          <a:lstStyle/>
          <a:p>
            <a:r>
              <a:rPr lang="en-US" sz="5400" dirty="0"/>
              <a:t>NJ Pensions &amp; Benefits</a:t>
            </a:r>
          </a:p>
        </p:txBody>
      </p:sp>
    </p:spTree>
    <p:extLst>
      <p:ext uri="{BB962C8B-B14F-4D97-AF65-F5344CB8AC3E}">
        <p14:creationId xmlns:p14="http://schemas.microsoft.com/office/powerpoint/2010/main" val="24967371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C19AC3-0170-9707-37BC-2847187A4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4A468E4-6F19-110F-BBCE-49D7C3EE2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FD6D022-344D-6B9E-5065-FAEF236B9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A8120DCA-C09C-322D-672E-6381D8AE7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6B3C09-AFF7-ECE3-EA17-D2A10E2B9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034" y="198120"/>
            <a:ext cx="8596668" cy="935736"/>
          </a:xfrm>
        </p:spPr>
        <p:txBody>
          <a:bodyPr/>
          <a:lstStyle/>
          <a:p>
            <a:pPr algn="ctr"/>
            <a:r>
              <a:rPr lang="en-US" dirty="0"/>
              <a:t>NJ Division of Pensions and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EE5D8-7072-E9B2-DF88-55FC8A930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037550"/>
            <a:ext cx="10378440" cy="5445546"/>
          </a:xfrm>
        </p:spPr>
        <p:txBody>
          <a:bodyPr>
            <a:normAutofit/>
          </a:bodyPr>
          <a:lstStyle/>
          <a:p>
            <a:pPr marL="0" indent="0" defTabSz="912813" eaLnBrk="1" hangingPunct="1">
              <a:buFontTx/>
              <a:buAutoNum type="arabicPeriod"/>
              <a:tabLst>
                <a:tab pos="176213" algn="l"/>
              </a:tabLst>
            </a:pPr>
            <a:r>
              <a:rPr lang="en-US" altLang="en-US" sz="2650" dirty="0"/>
              <a:t>PERS, Public Employees’ Retirement System </a:t>
            </a:r>
          </a:p>
          <a:p>
            <a:pPr marL="0" indent="0" defTabSz="912813" eaLnBrk="1" hangingPunct="1">
              <a:buFontTx/>
              <a:buAutoNum type="arabicPeriod"/>
              <a:tabLst>
                <a:tab pos="176213" algn="l"/>
              </a:tabLst>
            </a:pPr>
            <a:r>
              <a:rPr lang="en-US" altLang="en-US" sz="2650" dirty="0"/>
              <a:t>DCRP, Defined Contribution Retirement Program</a:t>
            </a:r>
          </a:p>
          <a:p>
            <a:pPr marL="0" indent="0" defTabSz="912813" eaLnBrk="1" hangingPunct="1">
              <a:buFontTx/>
              <a:buAutoNum type="arabicPeriod"/>
              <a:tabLst>
                <a:tab pos="176213" algn="l"/>
              </a:tabLst>
            </a:pPr>
            <a:r>
              <a:rPr lang="en-US" altLang="en-US" sz="2650" dirty="0"/>
              <a:t>PFRS, Police and Fireman Retirement System</a:t>
            </a:r>
          </a:p>
          <a:p>
            <a:pPr marL="0" indent="0" defTabSz="912813" eaLnBrk="1" hangingPunct="1">
              <a:buNone/>
              <a:tabLst>
                <a:tab pos="176213" algn="l"/>
              </a:tabLst>
            </a:pPr>
            <a:endParaRPr lang="en-US" altLang="en-US" sz="2650" dirty="0"/>
          </a:p>
          <a:p>
            <a:pPr defTabSz="912813" eaLnBrk="1" hangingPunct="1">
              <a:buFont typeface="Courier New" panose="02070309020205020404" pitchFamily="49" charset="0"/>
              <a:buChar char="o"/>
              <a:tabLst>
                <a:tab pos="176213" algn="l"/>
              </a:tabLst>
            </a:pPr>
            <a:r>
              <a:rPr lang="en-US" altLang="en-US" sz="2650" dirty="0"/>
              <a:t>Membership is required for Permanent County employees</a:t>
            </a:r>
          </a:p>
          <a:p>
            <a:pPr lvl="1" defTabSz="912813">
              <a:buFont typeface="Wingdings" panose="05000000000000000000" pitchFamily="2" charset="2"/>
              <a:buChar char="§"/>
              <a:tabLst>
                <a:tab pos="176213" algn="l"/>
              </a:tabLst>
            </a:pPr>
            <a:r>
              <a:rPr lang="en-US" altLang="en-US" sz="2600" dirty="0"/>
              <a:t>Exception:  If you are currently collecting from a different NJ State Pension Program</a:t>
            </a:r>
          </a:p>
          <a:p>
            <a:pPr defTabSz="912813" eaLnBrk="1" hangingPunct="1">
              <a:buFont typeface="Courier New" panose="02070309020205020404" pitchFamily="49" charset="0"/>
              <a:buChar char="o"/>
              <a:tabLst>
                <a:tab pos="176213" algn="l"/>
              </a:tabLst>
            </a:pPr>
            <a:r>
              <a:rPr lang="en-US" altLang="en-US" sz="2650" dirty="0"/>
              <a:t>Provisional employees will automatically be enrolled once appointed OR after 12 months of continuous service.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826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A55B55-FA05-3A9A-5228-83C3D5B15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8E0CE2-01E9-02A7-5FA6-6B1E0736F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760" y="2465832"/>
            <a:ext cx="2523070" cy="1099457"/>
          </a:xfrm>
        </p:spPr>
        <p:txBody>
          <a:bodyPr>
            <a:normAutofit/>
          </a:bodyPr>
          <a:lstStyle/>
          <a:p>
            <a:r>
              <a:rPr lang="en-US" dirty="0"/>
              <a:t>I.  PERS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0CCE2548-232B-F2EF-B026-51DE63A21E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40480" y="301752"/>
          <a:ext cx="7722870" cy="5974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57101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65AE66-CEBD-1FFC-4513-7D34A53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E0CE2-01E9-02A7-5FA6-6B1E0736F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09" y="2913743"/>
            <a:ext cx="2023195" cy="1099457"/>
          </a:xfrm>
        </p:spPr>
        <p:txBody>
          <a:bodyPr>
            <a:normAutofit/>
          </a:bodyPr>
          <a:lstStyle/>
          <a:p>
            <a:r>
              <a:rPr lang="en-US" dirty="0"/>
              <a:t>II.  PFRS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CCE2548-232B-F2EF-B026-51DE63A21E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38144" y="265176"/>
          <a:ext cx="7836408" cy="6074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8918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E1F60-9825-D8D6-C19D-FF87EAB3C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6D41680-3116-D64B-7873-7DD300AC4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5AC8B21-47EC-3CB7-616C-223682B17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8DF9F03-9070-FBAF-24CE-4FBDE21B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E7981-05D9-2709-82F7-95A059855228}"/>
              </a:ext>
            </a:extLst>
          </p:cNvPr>
          <p:cNvSpPr txBox="1">
            <a:spLocks/>
          </p:cNvSpPr>
          <p:nvPr/>
        </p:nvSpPr>
        <p:spPr>
          <a:xfrm>
            <a:off x="1374173" y="289160"/>
            <a:ext cx="8596668" cy="62524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PERS &amp; PFRS – Beneficiaries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CFFDF-0DAC-0647-1991-36D76154E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597" y="1161875"/>
            <a:ext cx="10369296" cy="5696125"/>
          </a:xfrm>
        </p:spPr>
        <p:txBody>
          <a:bodyPr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50" dirty="0"/>
              <a:t>Employees are responsible for selecting beneficiaries once they receive a membership I.D.# and Pension booklet via the State from NJDPB (takes approximately 2-4 months).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50" dirty="0"/>
              <a:t>Done via online through Member Benefits Online System (MBOS) new user, register at:  </a:t>
            </a:r>
            <a:r>
              <a:rPr lang="en-US" sz="2650" dirty="0">
                <a:hlinkClick r:id="rId2"/>
              </a:rPr>
              <a:t>www.state.nj.us/treasury/pensions</a:t>
            </a:r>
            <a:r>
              <a:rPr lang="en-US" sz="2650" dirty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50" dirty="0"/>
              <a:t>If not completed, the “Member’s Estate” will automatically be the beneficiary of record.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50" dirty="0"/>
              <a:t>Employees can view their Personal Benefit Statements in MBOS which are posted quarterly. Be sure to keep login information in a safe place. </a:t>
            </a:r>
          </a:p>
        </p:txBody>
      </p:sp>
    </p:spTree>
    <p:extLst>
      <p:ext uri="{BB962C8B-B14F-4D97-AF65-F5344CB8AC3E}">
        <p14:creationId xmlns:p14="http://schemas.microsoft.com/office/powerpoint/2010/main" val="12931014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085D8-4998-48CD-4B4D-90C9727F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19C0F28-04F6-5B3D-7D85-5726732CD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C93D4A4B-D341-28BC-EF7F-D6CC25AD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570B8C6-742F-AAF5-F0FB-47C76F33D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4F57C-23BB-E878-E540-B555E2D91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102074"/>
            <a:ext cx="8596668" cy="74073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Group Life Insurance - PERS or PFRS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DA223-CD7E-BE86-F1CC-4433CE962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381" y="778523"/>
            <a:ext cx="9920139" cy="5887453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Automatic enrollment for employees enrolled in PERS or PFRS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Survivor Benefit Coverage of Active Members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PERS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3 times your annual salary (last 12 months of employment)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The County &amp; Employee equally share contribution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Employee contribution = 0.5% of annual salary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Employee may withdraw from personal contribution after one year of service. 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Benefit is then reduced to 1 ½ times your annual salary with no future opportunity to enroll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600" dirty="0"/>
              <a:t>PFRS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3 1/2 times your annual salary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No employee contribution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215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43E91-F2C2-EAAE-B769-8E166E510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CA673E2-2AFC-C698-2699-851C9608D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CD336D2D-C54A-1E38-5575-24F8082F4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96A2871D-91B1-32DD-E658-EE8A7064C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D12090-EA76-AF35-FA44-951D88DCE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915" y="237744"/>
            <a:ext cx="8596668" cy="1011491"/>
          </a:xfrm>
        </p:spPr>
        <p:txBody>
          <a:bodyPr/>
          <a:lstStyle/>
          <a:p>
            <a:pPr algn="ctr"/>
            <a:r>
              <a:rPr lang="en-US" dirty="0"/>
              <a:t>Pension Loans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64C623B-4055-D0E0-B52D-51EDE4D5F77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8952" y="1157680"/>
          <a:ext cx="10789920" cy="5462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3969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B37CA-4618-85A1-1985-B9C807CAB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D79BD6-FAC3-0493-B23F-B48BFD1DA6C9}"/>
              </a:ext>
            </a:extLst>
          </p:cNvPr>
          <p:cNvSpPr txBox="1"/>
          <p:nvPr/>
        </p:nvSpPr>
        <p:spPr>
          <a:xfrm>
            <a:off x="991272" y="3215640"/>
            <a:ext cx="2580979" cy="1099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III.  DCRP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2" name="Content Placeholder 2">
            <a:extLst>
              <a:ext uri="{FF2B5EF4-FFF2-40B4-BE49-F238E27FC236}">
                <a16:creationId xmlns:a16="http://schemas.microsoft.com/office/drawing/2014/main" id="{0CCE2548-232B-F2EF-B026-51DE63A21E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06240" y="246888"/>
          <a:ext cx="7388352" cy="6547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23780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F7A5A7-B357-015B-9F98-B90C119A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5C86C69-E3E2-19F8-9576-85CFFE2E2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9EE3448-AA7C-2F00-42D8-D131F1F67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5C4F1FC9-2A1C-586A-FFE9-9C17C8836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4A616-0C31-3CC3-FE64-C7F8351DA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727" y="201528"/>
            <a:ext cx="8596668" cy="5199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DCRP Employer Paid Life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0B0D7-5050-0777-6809-A74B1F6EF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389" y="944422"/>
            <a:ext cx="10048579" cy="5410657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1.5 times the annual base salary (medical examination required for 60 years or older)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Vested after 1 year of participation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Requires appointing a beneficiary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Booklet will be sent to you with instructions.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Long-term disability coverage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Employer-paid after one year of participation.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Employees will receive further information from Empower Admin</a:t>
            </a:r>
          </a:p>
          <a:p>
            <a:pPr marL="0" indent="0">
              <a:buNone/>
            </a:pPr>
            <a:endParaRPr lang="en-US" sz="3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850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A53B72-1DCB-D151-7FC9-75D22E92D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700867"/>
            <a:ext cx="9455493" cy="1826581"/>
          </a:xfrm>
        </p:spPr>
        <p:txBody>
          <a:bodyPr>
            <a:normAutofit/>
          </a:bodyPr>
          <a:lstStyle/>
          <a:p>
            <a:r>
              <a:rPr lang="en-US" sz="5400" dirty="0"/>
              <a:t>Monmouth County Health Policies</a:t>
            </a:r>
          </a:p>
        </p:txBody>
      </p:sp>
    </p:spTree>
    <p:extLst>
      <p:ext uri="{BB962C8B-B14F-4D97-AF65-F5344CB8AC3E}">
        <p14:creationId xmlns:p14="http://schemas.microsoft.com/office/powerpoint/2010/main" val="38417478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3A982C-A7FA-E3CF-E128-B17D67A51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39D506B-C868-B1E6-0A66-01604CBFD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D2A67056-9D55-5B46-FED4-B4869B687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BC0BB557-9A31-5564-D41A-C9ABCC9CC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C7380-25AE-31A9-F4BF-8BE1B8F8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878" y="243840"/>
            <a:ext cx="8596668" cy="688848"/>
          </a:xfrm>
        </p:spPr>
        <p:txBody>
          <a:bodyPr/>
          <a:lstStyle/>
          <a:p>
            <a:pPr algn="ctr"/>
            <a:r>
              <a:rPr lang="en-US" dirty="0"/>
              <a:t>Family &amp; Medical Leave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0D1D7-73C3-215F-2CA9-A5F3D7FFC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803" y="1298449"/>
            <a:ext cx="10304393" cy="5017706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tx1"/>
                </a:solidFill>
              </a:rPr>
              <a:t>Federal &amp; State – 12 weeks of unpaid leave for approved absences.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tx1"/>
                </a:solidFill>
              </a:rPr>
              <a:t>Eligibility for Leave: Worked 1,000 hours and employed 12 months.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tx1"/>
                </a:solidFill>
              </a:rPr>
              <a:t>NJ Family Leave Insurance (NJFLI)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For additional information visit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www.nj.gov/labor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solidFill>
                  <a:schemeClr val="tx1"/>
                </a:solidFill>
              </a:rPr>
              <a:t>Only eligible if carrying for a family member/baby bonding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tx1"/>
                </a:solidFill>
              </a:rPr>
              <a:t>Family Leave Insurance benefits payable through the NJFLI up to maximums allowed by the State at the time of leave.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chemeClr val="tx1"/>
                </a:solidFill>
              </a:rPr>
              <a:t>Leave forms are located in Self Service under My Employee Forms &amp; Memos, Leave Forms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587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1D302-4030-8169-7597-F496A21B5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61DDF93-A373-AC25-1C5A-A465A2AE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010D4DC8-74D1-9098-4B6A-6322FA16F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90E4EB5B-1457-06C4-2A2A-F443F32A8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03E0EC-55EC-20CA-64A0-C5190361D3F7}"/>
              </a:ext>
            </a:extLst>
          </p:cNvPr>
          <p:cNvSpPr txBox="1">
            <a:spLocks/>
          </p:cNvSpPr>
          <p:nvPr/>
        </p:nvSpPr>
        <p:spPr>
          <a:xfrm>
            <a:off x="1633233" y="214394"/>
            <a:ext cx="8596668" cy="7107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Reporting on the Job Injuries/Illnesses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46A14C-4CFF-B8E0-3D39-B58850821C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555" t="656" r="8140" b="8931"/>
          <a:stretch>
            <a:fillRect/>
          </a:stretch>
        </p:blipFill>
        <p:spPr>
          <a:xfrm>
            <a:off x="3876674" y="819150"/>
            <a:ext cx="4267201" cy="59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8235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66DA0-F393-5674-DE18-67E95FDC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58" y="156237"/>
            <a:ext cx="8596668" cy="1320800"/>
          </a:xfrm>
        </p:spPr>
        <p:txBody>
          <a:bodyPr/>
          <a:lstStyle/>
          <a:p>
            <a:pPr algn="ctr"/>
            <a:r>
              <a:rPr lang="en-US" altLang="en-US" sz="3600" dirty="0"/>
              <a:t>Patient Protection &amp; Affordable </a:t>
            </a:r>
            <a:br>
              <a:rPr lang="en-US" altLang="en-US" sz="3600" dirty="0"/>
            </a:br>
            <a:r>
              <a:rPr lang="en-US" altLang="en-US" sz="3600" dirty="0"/>
              <a:t>Care Act (PPACA)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B3FA4-C5FB-3733-7DAC-FBE01FA6A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18" y="1502779"/>
            <a:ext cx="9563513" cy="4663129"/>
          </a:xfrm>
        </p:spPr>
        <p:txBody>
          <a:bodyPr>
            <a:normAutofit fontScale="92500"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3000" dirty="0"/>
              <a:t>Passed in May of 2010.  There are many provisions to the law. Among them are as follows: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Created public &amp; private insurance exchanges where healthcare plans can be purchased.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Requires that employers notify their employees of the existence of these exchanges.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Requires everyone to have health benefits or pay a penalty.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Monmouth County coverage is considered affordable &amp; creditable under this law.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The County does not administer these plans under PPACA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/>
              <a:t>Visit HealthCare.gov for more information.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48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0FCA24-D090-9481-434D-00392C9CE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7EAF50F-FE22-FAB4-0CD7-4836B7D6C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8044CB8-6737-129C-B340-D17AA41D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EBD730DA-81CE-4255-8AB3-0D81A2EFE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2E9615-66DF-B9D2-50AE-D3324BF336BD}"/>
              </a:ext>
            </a:extLst>
          </p:cNvPr>
          <p:cNvSpPr txBox="1">
            <a:spLocks/>
          </p:cNvSpPr>
          <p:nvPr/>
        </p:nvSpPr>
        <p:spPr>
          <a:xfrm>
            <a:off x="1606974" y="387096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Public Service Loan Forgiveness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03BA0-108E-AA89-9C19-EEE89C867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632" y="1275379"/>
            <a:ext cx="9543568" cy="446423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Some student loans may qualify for Public Service Loan Forgiveness (PSLF)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Full time County employees who make 120 qualifying payments may be eligible to have the remainder of their loan forgiven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/>
              <a:t>For more information, please visit StudentAid.gov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3946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FA8E-F186-9BEC-EB3B-49F0DBED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429" y="3693745"/>
            <a:ext cx="9497606" cy="757025"/>
          </a:xfrm>
        </p:spPr>
        <p:txBody>
          <a:bodyPr>
            <a:noAutofit/>
          </a:bodyPr>
          <a:lstStyle/>
          <a:p>
            <a:r>
              <a:rPr lang="en-US" sz="5000" dirty="0"/>
              <a:t>Benefit Enrollment: Next Steps</a:t>
            </a:r>
          </a:p>
        </p:txBody>
      </p:sp>
    </p:spTree>
    <p:extLst>
      <p:ext uri="{BB962C8B-B14F-4D97-AF65-F5344CB8AC3E}">
        <p14:creationId xmlns:p14="http://schemas.microsoft.com/office/powerpoint/2010/main" val="5567190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EC7925-ED22-032E-4D99-4552F003F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07F31F5-A42F-24B7-3BA6-839BE8896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ACE035A-6106-C771-ADB3-5307F9DE3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2DBADA8-A20B-836B-DCF5-21071F49D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1E2890-E7C6-3911-42AD-4727A4D3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388" y="253566"/>
            <a:ext cx="8596668" cy="61110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Benefit Notification Sign-Up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26A1E3C5-C197-A9A6-FA21-D9EBBCFDA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5409" y="932527"/>
            <a:ext cx="10007416" cy="370614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Learn about upcoming Wellness Programs, Voluntary Benefits and Open Enrollments for your healthcare policy offerings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200" dirty="0"/>
              <a:t>How to: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Log into your Self-Service portal.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Under “Personal Assistant”, click on “Sign Up for Benefit Notifications”.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/>
              <a:t>Enter the requested information and begin receiving valuable notifications that will provide useful information to help you and your dependents maintain optimal levels of good health!</a:t>
            </a:r>
          </a:p>
          <a:p>
            <a:endParaRPr lang="en-US" dirty="0"/>
          </a:p>
        </p:txBody>
      </p:sp>
      <p:pic>
        <p:nvPicPr>
          <p:cNvPr id="6" name="Picture 5" descr="Text&#10;&#10;AI-generated content may be incorrect.">
            <a:extLst>
              <a:ext uri="{FF2B5EF4-FFF2-40B4-BE49-F238E27FC236}">
                <a16:creationId xmlns:a16="http://schemas.microsoft.com/office/drawing/2014/main" id="{D872018C-AB77-F9E0-4D95-479093EDA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09" y="4333605"/>
            <a:ext cx="8459381" cy="19338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95F4A7EF-8DC9-5851-5A5D-C5194297842D}"/>
              </a:ext>
            </a:extLst>
          </p:cNvPr>
          <p:cNvSpPr/>
          <p:nvPr/>
        </p:nvSpPr>
        <p:spPr>
          <a:xfrm>
            <a:off x="8989460" y="5173239"/>
            <a:ext cx="729536" cy="186549"/>
          </a:xfrm>
          <a:prstGeom prst="lef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6910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F0E84D-36EA-97E3-45BD-D634F57D2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336F919-4FB0-F800-2B6C-752348160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19A64592-906A-B09B-D1F9-BC64183E2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F52BFDB-82E1-A4A2-CB34-7D14659B6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82D023-D42F-EA35-1444-0AE82E474FE3}"/>
              </a:ext>
            </a:extLst>
          </p:cNvPr>
          <p:cNvGrpSpPr/>
          <p:nvPr/>
        </p:nvGrpSpPr>
        <p:grpSpPr>
          <a:xfrm>
            <a:off x="2294958" y="0"/>
            <a:ext cx="7059353" cy="6711696"/>
            <a:chOff x="1810327" y="272075"/>
            <a:chExt cx="6887192" cy="6313849"/>
          </a:xfrm>
        </p:grpSpPr>
        <p:pic>
          <p:nvPicPr>
            <p:cNvPr id="3" name="Picture 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A7B5C872-D910-60A9-76CB-4344CDD2D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0327" y="272075"/>
              <a:ext cx="6887192" cy="6313849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4" name="Arrow: Left 3">
              <a:extLst>
                <a:ext uri="{FF2B5EF4-FFF2-40B4-BE49-F238E27FC236}">
                  <a16:creationId xmlns:a16="http://schemas.microsoft.com/office/drawing/2014/main" id="{E2541E63-23C0-338E-5A71-372DA0FE8AE7}"/>
                </a:ext>
              </a:extLst>
            </p:cNvPr>
            <p:cNvSpPr/>
            <p:nvPr/>
          </p:nvSpPr>
          <p:spPr>
            <a:xfrm>
              <a:off x="6298657" y="5449454"/>
              <a:ext cx="711744" cy="175491"/>
            </a:xfrm>
            <a:prstGeom prst="left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" name="Arrow: Left 5">
              <a:extLst>
                <a:ext uri="{FF2B5EF4-FFF2-40B4-BE49-F238E27FC236}">
                  <a16:creationId xmlns:a16="http://schemas.microsoft.com/office/drawing/2014/main" id="{6C87CCF9-A452-E737-B87E-A094544A78A1}"/>
                </a:ext>
              </a:extLst>
            </p:cNvPr>
            <p:cNvSpPr/>
            <p:nvPr/>
          </p:nvSpPr>
          <p:spPr>
            <a:xfrm>
              <a:off x="3495421" y="1094509"/>
              <a:ext cx="711744" cy="175491"/>
            </a:xfrm>
            <a:prstGeom prst="left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66388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45972-9DD7-0AD4-0055-BFF16FFD7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705CB8B-E90D-08A0-9CD0-D7EE43D07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4AE342E-C0EC-6EC1-2D89-AE95CC98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1493C290-6552-CC3E-7853-953FD0DCA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F6EF66-9800-4EA5-DAE9-89835F7C267D}"/>
              </a:ext>
            </a:extLst>
          </p:cNvPr>
          <p:cNvGrpSpPr/>
          <p:nvPr/>
        </p:nvGrpSpPr>
        <p:grpSpPr>
          <a:xfrm>
            <a:off x="842597" y="886648"/>
            <a:ext cx="10367164" cy="5666154"/>
            <a:chOff x="751940" y="1257374"/>
            <a:chExt cx="9404059" cy="50847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01EB3AC-C0D1-C693-FFFF-462249761E37}"/>
                </a:ext>
              </a:extLst>
            </p:cNvPr>
            <p:cNvGrpSpPr/>
            <p:nvPr/>
          </p:nvGrpSpPr>
          <p:grpSpPr>
            <a:xfrm>
              <a:off x="751940" y="1257374"/>
              <a:ext cx="9404059" cy="5084703"/>
              <a:chOff x="751940" y="1257374"/>
              <a:chExt cx="9404059" cy="508470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C72BC49-9C12-0D1C-73A6-CF368ABDF7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275" r="3691" b="12328"/>
              <a:stretch/>
            </p:blipFill>
            <p:spPr>
              <a:xfrm>
                <a:off x="751940" y="1257374"/>
                <a:ext cx="9404059" cy="5084703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9" name="Arrow: Left 8">
                <a:extLst>
                  <a:ext uri="{FF2B5EF4-FFF2-40B4-BE49-F238E27FC236}">
                    <a16:creationId xmlns:a16="http://schemas.microsoft.com/office/drawing/2014/main" id="{7BCAB0F9-907C-4EDB-DD66-6D9D1CC6DFA7}"/>
                  </a:ext>
                </a:extLst>
              </p:cNvPr>
              <p:cNvSpPr/>
              <p:nvPr/>
            </p:nvSpPr>
            <p:spPr>
              <a:xfrm>
                <a:off x="3050850" y="3224044"/>
                <a:ext cx="835682" cy="162510"/>
              </a:xfrm>
              <a:prstGeom prst="left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0" name="Arrow: Left 9">
                <a:extLst>
                  <a:ext uri="{FF2B5EF4-FFF2-40B4-BE49-F238E27FC236}">
                    <a16:creationId xmlns:a16="http://schemas.microsoft.com/office/drawing/2014/main" id="{178C8BB6-E480-681F-D5C1-CF6A6B2EF85A}"/>
                  </a:ext>
                </a:extLst>
              </p:cNvPr>
              <p:cNvSpPr/>
              <p:nvPr/>
            </p:nvSpPr>
            <p:spPr>
              <a:xfrm flipV="1">
                <a:off x="2897068" y="2160640"/>
                <a:ext cx="835682" cy="162510"/>
              </a:xfrm>
              <a:prstGeom prst="leftArrow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BA9F85-E396-7D8C-C06B-ED7FEB4424C6}"/>
                </a:ext>
              </a:extLst>
            </p:cNvPr>
            <p:cNvSpPr txBox="1"/>
            <p:nvPr/>
          </p:nvSpPr>
          <p:spPr>
            <a:xfrm>
              <a:off x="3886532" y="1999984"/>
              <a:ext cx="31348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General Open Enrollment Information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C7F6F0-3C0B-E678-2819-E85A39082720}"/>
                </a:ext>
              </a:extLst>
            </p:cNvPr>
            <p:cNvSpPr txBox="1"/>
            <p:nvPr/>
          </p:nvSpPr>
          <p:spPr>
            <a:xfrm>
              <a:off x="4113068" y="2982133"/>
              <a:ext cx="29083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rPr>
                <a:t>FSA &amp; Colonial Life Open Enrollment Information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211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788D6A-4246-59E5-43AD-321FDFCCE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1E7999E-CED7-145F-1BA5-53059D00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2C6CB8E-4EB5-FFCD-CDD2-ED8D1517D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F9121DC-C6CB-4C00-124D-49A36E727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B5D8B-57E0-457D-4503-8A917C341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024" y="242333"/>
            <a:ext cx="8205409" cy="1320800"/>
          </a:xfrm>
        </p:spPr>
        <p:txBody>
          <a:bodyPr/>
          <a:lstStyle/>
          <a:p>
            <a:pPr algn="ctr"/>
            <a:r>
              <a:rPr lang="en-US" dirty="0"/>
              <a:t>IMPORTANT ENROLLMENT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B849D-F36D-1537-B3CD-C308F25BC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495" y="1682005"/>
            <a:ext cx="9656466" cy="4530690"/>
          </a:xfrm>
        </p:spPr>
        <p:txBody>
          <a:bodyPr>
            <a:normAutofit/>
          </a:bodyPr>
          <a:lstStyle/>
          <a:p>
            <a:pPr marL="109537" indent="0" algn="ctr" defTabSz="912813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Completed enrollment forms must be submitted within </a:t>
            </a:r>
            <a:r>
              <a:rPr lang="en-US" altLang="en-US" sz="2400" b="1" u="sng" dirty="0">
                <a:solidFill>
                  <a:srgbClr val="FF0000"/>
                </a:solidFill>
              </a:rPr>
              <a:t>7 days </a:t>
            </a:r>
            <a:r>
              <a:rPr lang="en-US" altLang="en-US" sz="2400" dirty="0">
                <a:solidFill>
                  <a:srgbClr val="FF0000"/>
                </a:solidFill>
              </a:rPr>
              <a:t>of this Orientation.</a:t>
            </a:r>
          </a:p>
          <a:p>
            <a:pPr marL="109537" indent="0" defTabSz="912813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r>
              <a:rPr lang="en-US" altLang="en-US" sz="2400" dirty="0">
                <a:solidFill>
                  <a:schemeClr val="tx1"/>
                </a:solidFill>
              </a:rPr>
              <a:t>4 options to send paperwork:</a:t>
            </a:r>
          </a:p>
          <a:p>
            <a:pPr marL="966978" lvl="1" indent="-457200" defTabSz="912813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Scan and email to </a:t>
            </a:r>
            <a:r>
              <a:rPr lang="en-US" altLang="en-US" sz="22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Enrollments@co.monmouth.nj.us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966978" lvl="1" indent="-457200" defTabSz="912813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Send via inter-office mail to HR—Benefits</a:t>
            </a:r>
          </a:p>
          <a:p>
            <a:pPr marL="966978" lvl="1" indent="-457200" defTabSz="912813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Fax to 732-780-3364</a:t>
            </a:r>
          </a:p>
          <a:p>
            <a:pPr marL="966978" lvl="1" indent="-457200" defTabSz="912813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Stop by and see us! (Hall of Records Annex)</a:t>
            </a:r>
          </a:p>
          <a:p>
            <a:pPr marL="109728" indent="0" defTabSz="912813" eaLnBrk="1" fontAlgn="auto" hangingPunct="1">
              <a:spcAft>
                <a:spcPts val="0"/>
              </a:spcAft>
              <a:buNone/>
              <a:defRPr/>
            </a:pPr>
            <a:endParaRPr lang="en-US" altLang="en-US" sz="2400" dirty="0">
              <a:solidFill>
                <a:srgbClr val="FF0000"/>
              </a:solidFill>
            </a:endParaRPr>
          </a:p>
          <a:p>
            <a:pPr marL="109537" indent="0" algn="ctr" defTabSz="912813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Do NOT delay! Next opportunity to enroll is during Open Enrollment.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71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1_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2751</Words>
  <Application>Microsoft Office PowerPoint</Application>
  <PresentationFormat>Widescreen</PresentationFormat>
  <Paragraphs>420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Aptos</vt:lpstr>
      <vt:lpstr>Arial</vt:lpstr>
      <vt:lpstr>Calibri</vt:lpstr>
      <vt:lpstr>Courier New</vt:lpstr>
      <vt:lpstr>Georgia</vt:lpstr>
      <vt:lpstr>Trebuchet MS</vt:lpstr>
      <vt:lpstr>Verdana</vt:lpstr>
      <vt:lpstr>Wingdings</vt:lpstr>
      <vt:lpstr>Wingdings 3</vt:lpstr>
      <vt:lpstr>Facet</vt:lpstr>
      <vt:lpstr>1_Facet</vt:lpstr>
      <vt:lpstr>The County of Monmouth Benefits &amp; Workforce Wellness Presentation</vt:lpstr>
      <vt:lpstr> Wellness   Incentive Program</vt:lpstr>
      <vt:lpstr>     Program Overview </vt:lpstr>
      <vt:lpstr>Program Details</vt:lpstr>
      <vt:lpstr>Wellness Programs</vt:lpstr>
      <vt:lpstr>Wellness Programs</vt:lpstr>
      <vt:lpstr>Wellness Programs</vt:lpstr>
      <vt:lpstr>Wellness Program Registration</vt:lpstr>
      <vt:lpstr>Employee Assistance Program  (EAP)</vt:lpstr>
      <vt:lpstr>PowerPoint Presentation</vt:lpstr>
      <vt:lpstr>Wellness Programs</vt:lpstr>
      <vt:lpstr>The County of Monmouth Health Benefits Presentation</vt:lpstr>
      <vt:lpstr>Healthcare Plan Overview</vt:lpstr>
      <vt:lpstr>Omnia PPO Overview</vt:lpstr>
      <vt:lpstr>PowerPoint Presentation</vt:lpstr>
      <vt:lpstr>PowerPoint Presentation</vt:lpstr>
      <vt:lpstr>Prescription Plan Express Scripts</vt:lpstr>
      <vt:lpstr>Express Scripts Contact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Enrolling Dependents </vt:lpstr>
      <vt:lpstr>IMPORTANT! Qualifying Life Events</vt:lpstr>
      <vt:lpstr>Dental &amp; Vision Plans</vt:lpstr>
      <vt:lpstr>PowerPoint Presentation</vt:lpstr>
      <vt:lpstr>PowerPoint Presentation</vt:lpstr>
      <vt:lpstr>PowerPoint Presentation</vt:lpstr>
      <vt:lpstr>PowerPoint Presentation</vt:lpstr>
      <vt:lpstr>Enrolling in Dental Plans</vt:lpstr>
      <vt:lpstr>Voluntary Vision Plan</vt:lpstr>
      <vt:lpstr>Davis Vison Summary Plan</vt:lpstr>
      <vt:lpstr>Davis Vision Contact </vt:lpstr>
      <vt:lpstr>Flexible Spending Accounts</vt:lpstr>
      <vt:lpstr>Flexible Spending Account Medical Reimbursement</vt:lpstr>
      <vt:lpstr>PowerPoint Presentation</vt:lpstr>
      <vt:lpstr>Transportation &amp; Parking</vt:lpstr>
      <vt:lpstr>Disability Compensation</vt:lpstr>
      <vt:lpstr>Temporary Disability Compensation</vt:lpstr>
      <vt:lpstr>Additional Disability Insurance </vt:lpstr>
      <vt:lpstr>Other Colonial Life Voluntary Benefits</vt:lpstr>
      <vt:lpstr>Additional Life Insurance  </vt:lpstr>
      <vt:lpstr>Colonial Life Voluntary Benefits</vt:lpstr>
      <vt:lpstr>PowerPoint Presentation</vt:lpstr>
      <vt:lpstr>NJ Pensions &amp; Benefits</vt:lpstr>
      <vt:lpstr>NJ Division of Pensions and Benefits</vt:lpstr>
      <vt:lpstr>I.  PERS</vt:lpstr>
      <vt:lpstr>II.  PFRS</vt:lpstr>
      <vt:lpstr>PowerPoint Presentation</vt:lpstr>
      <vt:lpstr>Group Life Insurance - PERS or PFRS  </vt:lpstr>
      <vt:lpstr>Pension Loans</vt:lpstr>
      <vt:lpstr>PowerPoint Presentation</vt:lpstr>
      <vt:lpstr>DCRP Employer Paid Life Insurance</vt:lpstr>
      <vt:lpstr>Monmouth County Health Policies</vt:lpstr>
      <vt:lpstr>Family &amp; Medical Leave Policy</vt:lpstr>
      <vt:lpstr>PowerPoint Presentation</vt:lpstr>
      <vt:lpstr>Patient Protection &amp; Affordable  Care Act (PPACA)</vt:lpstr>
      <vt:lpstr>PowerPoint Presentation</vt:lpstr>
      <vt:lpstr>Benefit Enrollment: Next Steps</vt:lpstr>
      <vt:lpstr>Benefit Notification Sign-Up</vt:lpstr>
      <vt:lpstr>PowerPoint Presentation</vt:lpstr>
      <vt:lpstr>PowerPoint Presentation</vt:lpstr>
      <vt:lpstr>IMPORTANT ENROLLMENT INFORMATION</vt:lpstr>
    </vt:vector>
  </TitlesOfParts>
  <Company>Monmouth County NJ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Chamberlain, Anna</dc:creator>
  <cp:lastModifiedBy>Chamberlain, Anna</cp:lastModifiedBy>
  <cp:revision>2</cp:revision>
  <dcterms:created xsi:type="dcterms:W3CDTF">2026-08-12T19:17:42Z</dcterms:created>
  <dcterms:modified xsi:type="dcterms:W3CDTF">2026-08-12T19:18:31Z</dcterms:modified>
</cp:coreProperties>
</file>